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9" r:id="rId5"/>
  </p:sldMasterIdLst>
  <p:notesMasterIdLst>
    <p:notesMasterId r:id="rId21"/>
  </p:notesMasterIdLst>
  <p:sldIdLst>
    <p:sldId id="256" r:id="rId6"/>
    <p:sldId id="25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4" autoAdjust="0"/>
    <p:restoredTop sz="77040" autoAdjust="0"/>
  </p:normalViewPr>
  <p:slideViewPr>
    <p:cSldViewPr snapToGrid="0">
      <p:cViewPr varScale="1">
        <p:scale>
          <a:sx n="110" d="100"/>
          <a:sy n="110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28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5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40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97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2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6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24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5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6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37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7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0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chemeClr val="bg1"/>
              </a:gs>
              <a:gs pos="0">
                <a:schemeClr val="bg1">
                  <a:tint val="90000"/>
                  <a:lumMod val="110000"/>
                  <a:alpha val="0"/>
                </a:schemeClr>
              </a:gs>
              <a:gs pos="100000">
                <a:srgbClr val="EBEBEB"/>
              </a:gs>
            </a:gsLst>
            <a:path path="rect">
              <a:fillToRect l="100000" t="100000"/>
            </a:path>
            <a:tileRect r="-100000" b="-100000"/>
          </a:gradFill>
          <a:ln w="38100">
            <a:noFill/>
          </a:ln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13" indent="0">
              <a:buNone/>
              <a:defRPr sz="1600"/>
            </a:lvl2pPr>
            <a:lvl3pPr marL="914224" indent="0">
              <a:buNone/>
              <a:defRPr sz="1600"/>
            </a:lvl3pPr>
            <a:lvl4pPr marL="1371337" indent="0">
              <a:buNone/>
              <a:defRPr sz="1600"/>
            </a:lvl4pPr>
            <a:lvl5pPr marL="1828449" indent="0">
              <a:buNone/>
              <a:defRPr sz="1600"/>
            </a:lvl5pPr>
            <a:lvl6pPr marL="2285560" indent="0">
              <a:buNone/>
              <a:defRPr sz="1600"/>
            </a:lvl6pPr>
            <a:lvl7pPr marL="2742672" indent="0">
              <a:buNone/>
              <a:defRPr sz="1600"/>
            </a:lvl7pPr>
            <a:lvl8pPr marL="3199784" indent="0">
              <a:buNone/>
              <a:defRPr sz="1600"/>
            </a:lvl8pPr>
            <a:lvl9pPr marL="3656896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tx1">
              <a:alpha val="50000"/>
            </a:schemeClr>
          </a:solidFill>
        </p:spPr>
        <p:txBody>
          <a:bodyPr tIns="900000" rIns="90000" bIns="46800">
            <a:normAutofit/>
          </a:bodyPr>
          <a:lstStyle>
            <a:lvl1pPr algn="ctr">
              <a:defRPr sz="5999" cap="none" baseline="0">
                <a:solidFill>
                  <a:schemeClr val="bg1"/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19518-DDB6-44D1-A2C4-AD7F3F02F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582634-BCA6-4B76-8763-68D1DFC6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42E9-1A04-B14E-82F6-71FEFC46F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1B454-89DC-2B4B-BC12-1C8F3322A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308B2-E28F-DA4F-886E-5471DAA79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A72F-B0AA-2347-A80F-81986A62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6FB59-EB2C-6847-91CC-03FC4C77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2E9D-638C-9A4B-B042-FB640494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C81C-0E73-DF46-BA5E-C578B7237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80EBB-85ED-CA49-9030-8C0857DF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912E0-CA57-7C49-9797-9625697D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D62A1-8B64-E54B-AC9F-DF3C335D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B52C-58CA-8C4F-AA5E-2145C844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B2CE5-E2A2-F74A-90FE-DFB589C33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7A182-8507-9949-BA3B-783B73708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8DD4A-94DF-6C4D-A093-D7FD82BF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B7393-32E0-9644-B306-19768F4E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1282-AEB9-CC4C-8FA6-2319ED2B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162C8-6797-B947-8FDD-6BCC1C05B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23C0F-129C-034F-9CA2-DAD071C1A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9FF5F-F837-6B4B-A2B7-15802B6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F4CC0-8628-1043-9C2B-8D371738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EA8AE-A9BB-2442-BB50-27D4895F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D9E7E-B499-944E-8A36-183B89E87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69B43-9879-2D40-9F5F-102475AAA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F1322-F1D0-7340-9B5D-5C237FA91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7A51D-92C9-AF48-B57A-48F343980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7E280-4065-5542-AA88-CE9148AC1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B9D7E1-FFCE-8F44-9350-80B43921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9A36D-9112-994A-93B6-4E8B5C96B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0B8FFA-9024-6F4D-88F4-1E10659C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4019-FD8E-3745-B812-629F7A0F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7BCED-7B11-5E42-8269-9B9B4FB5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12D8F-354B-664F-9190-72F4A285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CF9B4-ED4D-AB46-9357-969165E1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34E56-6BC0-2641-9FF6-1E58CA9C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96AA9-6C45-964B-B154-AC8EA139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AA7B8-1867-5246-AD5A-711C7CB9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D75B-71C3-EF43-8303-0EA495CD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03222-141E-FD40-9278-BEB1BBED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A28A2-921F-2146-A1EF-EC46EDF48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1DAB9-DEEF-284E-8EDB-D7DBB1CD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A7C39-EA5C-1445-ACDC-6F09A035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1940E-4AAC-9045-8863-EF7A4555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4186-98B6-A449-B3EF-30B6D9C0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B2723-E0A7-EF4E-9BBC-5B52D371E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3DA23-FD0D-FB4A-9A82-9CCABE088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633FA-CC44-F748-9695-545AE86E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673D8-6D4D-E54F-9D4A-0ABCBC14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8F162-83DB-2749-88C2-9E4BA17D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8EB6-E437-8743-8C29-D62AB6FF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BB7A6-A316-C441-8DAF-5AF8EFDA9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29D5-382C-354C-9539-93CD8DA97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4A5B7-7B46-BC48-BE3A-6D79C386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C72A8-12ED-5642-99E6-E1E8F7CA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D46E61-A832-A447-BD8E-287E9FC29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DBFDE-4D89-DE45-99D7-BCD814D3C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971-BD13-054E-8F58-ACFC1F15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4229B-FE50-374A-ADCB-4B9B4A02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999BD-6C33-4A42-8D13-411356DEB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chemeClr val="bg1"/>
              </a:gs>
              <a:gs pos="0">
                <a:schemeClr val="bg1">
                  <a:tint val="90000"/>
                  <a:lumMod val="110000"/>
                  <a:alpha val="0"/>
                </a:schemeClr>
              </a:gs>
              <a:gs pos="100000">
                <a:srgbClr val="EBEBEB"/>
              </a:gs>
            </a:gsLst>
            <a:path path="rect">
              <a:fillToRect l="100000" t="100000"/>
            </a:path>
            <a:tileRect r="-100000" b="-100000"/>
          </a:gradFill>
          <a:ln w="38100">
            <a:noFill/>
          </a:ln>
          <a:effectLst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13" indent="0">
              <a:buNone/>
              <a:defRPr sz="1600"/>
            </a:lvl2pPr>
            <a:lvl3pPr marL="914224" indent="0">
              <a:buNone/>
              <a:defRPr sz="1600"/>
            </a:lvl3pPr>
            <a:lvl4pPr marL="1371337" indent="0">
              <a:buNone/>
              <a:defRPr sz="1600"/>
            </a:lvl4pPr>
            <a:lvl5pPr marL="1828449" indent="0">
              <a:buNone/>
              <a:defRPr sz="1600"/>
            </a:lvl5pPr>
            <a:lvl6pPr marL="2285560" indent="0">
              <a:buNone/>
              <a:defRPr sz="1600"/>
            </a:lvl6pPr>
            <a:lvl7pPr marL="2742672" indent="0">
              <a:buNone/>
              <a:defRPr sz="1600"/>
            </a:lvl7pPr>
            <a:lvl8pPr marL="3199784" indent="0">
              <a:buNone/>
              <a:defRPr sz="1600"/>
            </a:lvl8pPr>
            <a:lvl9pPr marL="3656896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tx1">
              <a:alpha val="50000"/>
            </a:schemeClr>
          </a:solidFill>
        </p:spPr>
        <p:txBody>
          <a:bodyPr tIns="900000" rIns="90000" bIns="46800">
            <a:normAutofit/>
          </a:bodyPr>
          <a:lstStyle>
            <a:lvl1pPr algn="ctr">
              <a:defRPr sz="5999" cap="none" baseline="0">
                <a:solidFill>
                  <a:schemeClr val="bg1"/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19518-DDB6-44D1-A2C4-AD7F3F02F1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with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1120573"/>
            <a:ext cx="11339774" cy="1106487"/>
          </a:xfrm>
        </p:spPr>
        <p:txBody>
          <a:bodyPr wrap="square" lIns="0" tIns="0" rIns="0" bIns="0">
            <a:spAutoFit/>
          </a:bodyPr>
          <a:lstStyle>
            <a:lvl1pPr marL="280121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 b="0" i="0">
                <a:solidFill>
                  <a:srgbClr val="000000"/>
                </a:solidFill>
                <a:latin typeface="+mj-lt"/>
              </a:defRPr>
            </a:lvl1pPr>
            <a:lvl2pPr marL="504217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765">
                <a:solidFill>
                  <a:srgbClr val="000000"/>
                </a:solidFill>
              </a:defRPr>
            </a:lvl2pPr>
            <a:lvl3pPr marL="728314" indent="-280121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Font typeface="Arial" panose="020B0604020202020204" pitchFamily="34" charset="0"/>
              <a:buChar char="•"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18pt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36pt (with bullets)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582634-BCA6-4B76-8763-68D1DFC6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@zdeptawa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  <p:sldLayoutId id="2147483757" r:id="rId18"/>
    <p:sldLayoutId id="2147483758" r:id="rId19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20E974-2B89-094E-8141-FF2CC8D1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E04E3-6C26-D743-BD46-9C82055E6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F261A-0668-1846-A89C-06195B0D0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1C982-C4E8-4246-BBC7-EB286447C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@zdeptawa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A4887-F194-AD48-AD6B-4B8A386F3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A91F-EE75-6E4D-9872-24CC6F564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6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jp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32.png"/><Relationship Id="rId12" Type="http://schemas.openxmlformats.org/officeDocument/2006/relationships/image" Target="../media/image36.jpg"/><Relationship Id="rId17" Type="http://schemas.openxmlformats.org/officeDocument/2006/relationships/image" Target="../media/image41.jp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jpg"/><Relationship Id="rId5" Type="http://schemas.openxmlformats.org/officeDocument/2006/relationships/image" Target="../media/image30.png"/><Relationship Id="rId15" Type="http://schemas.openxmlformats.org/officeDocument/2006/relationships/image" Target="../media/image39.jp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jp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jpg"/><Relationship Id="rId30" Type="http://schemas.openxmlformats.org/officeDocument/2006/relationships/image" Target="../media/image54.png"/><Relationship Id="rId8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hyperlink" Target="http://bit.ly/WhatIs-DevOp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DE600819-6D65-434E-8951-79E887213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84" y="179921"/>
            <a:ext cx="2544212" cy="207033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72CF0689-702E-4412-A8C4-FA0BEDC0B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539" y="3508496"/>
            <a:ext cx="3185120" cy="3169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2732E-C7A5-4871-8509-5E39C13F5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37" y="244746"/>
            <a:ext cx="11654187" cy="89940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BE508D41-74B6-4381-8CD7-8A15DFE15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89" y="2022125"/>
            <a:ext cx="4769912" cy="16624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6DC9AF68-D42F-4CDD-9EC6-933E602B1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962" y="1807014"/>
            <a:ext cx="5403052" cy="202760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01AABB2-FE0B-43B2-97F9-1A6FF722FECB}"/>
              </a:ext>
            </a:extLst>
          </p:cNvPr>
          <p:cNvGrpSpPr/>
          <p:nvPr/>
        </p:nvGrpSpPr>
        <p:grpSpPr>
          <a:xfrm>
            <a:off x="5047145" y="1995237"/>
            <a:ext cx="1549563" cy="1551690"/>
            <a:chOff x="5148197" y="2034540"/>
            <a:chExt cx="1580859" cy="15830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2BAE0A2-1A18-45C0-BCC3-8C218E25C158}"/>
                </a:ext>
              </a:extLst>
            </p:cNvPr>
            <p:cNvGrpSpPr/>
            <p:nvPr/>
          </p:nvGrpSpPr>
          <p:grpSpPr>
            <a:xfrm>
              <a:off x="5148197" y="2034540"/>
              <a:ext cx="1580859" cy="1583029"/>
              <a:chOff x="8015890" y="2477276"/>
              <a:chExt cx="1580859" cy="1583029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5A5A4CF-2F13-425F-86DB-40C6953CBB8B}"/>
                  </a:ext>
                </a:extLst>
              </p:cNvPr>
              <p:cNvSpPr/>
              <p:nvPr/>
            </p:nvSpPr>
            <p:spPr bwMode="auto">
              <a:xfrm>
                <a:off x="8268919" y="2743109"/>
                <a:ext cx="1077151" cy="1043515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5" b="1" kern="0" dirty="0">
                    <a:gradFill>
                      <a:gsLst>
                        <a:gs pos="4000">
                          <a:srgbClr val="FFFFFF"/>
                        </a:gs>
                        <a:gs pos="10667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DevOps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778C30A-21A3-4F70-8114-06D815E50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rgbClr val="0078D7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5890" y="2477276"/>
                <a:ext cx="1580859" cy="1583029"/>
              </a:xfrm>
              <a:prstGeom prst="rect">
                <a:avLst/>
              </a:prstGeom>
            </p:spPr>
          </p:pic>
        </p:grp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54800A7-FD41-499E-AA25-976467EEA6EB}"/>
                </a:ext>
              </a:extLst>
            </p:cNvPr>
            <p:cNvSpPr/>
            <p:nvPr/>
          </p:nvSpPr>
          <p:spPr bwMode="auto">
            <a:xfrm>
              <a:off x="5519033" y="2406461"/>
              <a:ext cx="839187" cy="839187"/>
            </a:xfrm>
            <a:prstGeom prst="ellipse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71" spc="-49" dirty="0">
                  <a:solidFill>
                    <a:srgbClr val="E6E6E6">
                      <a:lumMod val="50000"/>
                    </a:srgb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DevOps</a:t>
              </a:r>
            </a:p>
          </p:txBody>
        </p:sp>
      </p:grpSp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B9905F52-10E3-4B55-9CF3-83A957B68B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2417" y="2135897"/>
            <a:ext cx="942996" cy="471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6A7DBA-50A7-412D-84A3-09A5AC0C86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736" y="3056738"/>
            <a:ext cx="1072037" cy="251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4083B0-FCF3-4936-B342-05486999F3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055" y="1954553"/>
            <a:ext cx="955142" cy="589323"/>
          </a:xfrm>
          <a:prstGeom prst="rect">
            <a:avLst/>
          </a:prstGeom>
        </p:spPr>
      </p:pic>
      <p:pic>
        <p:nvPicPr>
          <p:cNvPr id="20" name="Picture 19" descr="A drawing of a face&#10;&#10;Description generated with high confidence">
            <a:extLst>
              <a:ext uri="{FF2B5EF4-FFF2-40B4-BE49-F238E27FC236}">
                <a16:creationId xmlns:a16="http://schemas.microsoft.com/office/drawing/2014/main" id="{F31A7CC3-FAEA-43D4-9FF1-4105B46A52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rcRect l="3355" t="12699" r="5707" b="7516"/>
          <a:stretch/>
        </p:blipFill>
        <p:spPr>
          <a:xfrm>
            <a:off x="4708759" y="3752174"/>
            <a:ext cx="864402" cy="536177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F61563D-8E2B-4D1E-AB7D-3859F5D36F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0565" y="3847178"/>
            <a:ext cx="853501" cy="523196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05F6AD-C235-472E-943E-A4E5A79461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1072" y="3801912"/>
            <a:ext cx="523196" cy="5231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B8CEF3-0086-4383-9641-F6DE7BDDA8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942" y="3924654"/>
            <a:ext cx="1072037" cy="2512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AEA065-8305-4E02-AECD-44B133AFC1A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7942" y="3829761"/>
            <a:ext cx="697931" cy="471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8474A8-0D8C-4C58-9BD4-561D7521AE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4" y="3812218"/>
            <a:ext cx="1151120" cy="476133"/>
          </a:xfrm>
          <a:prstGeom prst="rect">
            <a:avLst/>
          </a:prstGeom>
        </p:spPr>
      </p:pic>
      <p:pic>
        <p:nvPicPr>
          <p:cNvPr id="26" name="Picture 25" descr="A drawing of a face&#10;&#10;Description generated with high confidence">
            <a:extLst>
              <a:ext uri="{FF2B5EF4-FFF2-40B4-BE49-F238E27FC236}">
                <a16:creationId xmlns:a16="http://schemas.microsoft.com/office/drawing/2014/main" id="{DDDECFDE-3DFB-4947-9FBD-E602B3FEC00E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6727" y="4313762"/>
            <a:ext cx="834678" cy="585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B204B5-AFB4-40E8-B975-78B01BDB535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5518" y="4813727"/>
            <a:ext cx="1407642" cy="4680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D707D4-A644-4EE8-BD17-A43EDE1D9C60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2753" y="4813727"/>
            <a:ext cx="1315196" cy="468041"/>
          </a:xfrm>
          <a:prstGeom prst="rect">
            <a:avLst/>
          </a:prstGeom>
        </p:spPr>
      </p:pic>
      <p:pic>
        <p:nvPicPr>
          <p:cNvPr id="29" name="Picture 2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37EFDE2-3A26-4A66-9CBD-86E78BB10B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67776" y="5231255"/>
            <a:ext cx="1545481" cy="519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9A93E4-345F-4A8C-A678-D72BD44A6B7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8897" t="9516" b="15012"/>
          <a:stretch/>
        </p:blipFill>
        <p:spPr>
          <a:xfrm>
            <a:off x="8930121" y="5181525"/>
            <a:ext cx="975145" cy="6088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584C72A-58F4-4608-B50C-C3A5F28CF3F2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204" y="5253073"/>
            <a:ext cx="1936633" cy="593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10D014-54BC-47A1-8F6A-9C4A4127A8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49974" y="5200635"/>
            <a:ext cx="1225046" cy="543801"/>
          </a:xfrm>
          <a:prstGeom prst="rect">
            <a:avLst/>
          </a:prstGeom>
        </p:spPr>
      </p:pic>
      <p:pic>
        <p:nvPicPr>
          <p:cNvPr id="39" name="Picture 38" descr="A close up of a sign&#10;&#10;Description generated with high confidence">
            <a:extLst>
              <a:ext uri="{FF2B5EF4-FFF2-40B4-BE49-F238E27FC236}">
                <a16:creationId xmlns:a16="http://schemas.microsoft.com/office/drawing/2014/main" id="{E04D586E-A5D0-41F3-B96B-28787FD468A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60821" y="3829726"/>
            <a:ext cx="1675115" cy="3461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221FBB1-C529-459F-AE90-E2725DB9CDA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74181" y="5755844"/>
            <a:ext cx="1842315" cy="443130"/>
          </a:xfrm>
          <a:prstGeom prst="rect">
            <a:avLst/>
          </a:prstGeom>
        </p:spPr>
      </p:pic>
      <p:pic>
        <p:nvPicPr>
          <p:cNvPr id="41" name="Picture 40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B08AC02A-DDE6-49D3-9AF6-04C800A7A0C4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2043" y="5744437"/>
            <a:ext cx="1620805" cy="4574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323F6D-C366-4262-A49F-E3D8677E9C0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24401" r="21955"/>
          <a:stretch/>
        </p:blipFill>
        <p:spPr>
          <a:xfrm>
            <a:off x="6928201" y="1897613"/>
            <a:ext cx="649093" cy="801066"/>
          </a:xfrm>
          <a:prstGeom prst="rect">
            <a:avLst/>
          </a:prstGeom>
        </p:spPr>
      </p:pic>
      <p:pic>
        <p:nvPicPr>
          <p:cNvPr id="44" name="Picture 43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93CE1180-F3E2-438C-817C-7207A0A4850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54918" y="2244208"/>
            <a:ext cx="1050349" cy="28849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31B1BAC-BC36-413E-A7A5-F7AC361314B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39399" y="2980851"/>
            <a:ext cx="597532" cy="59753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30D8EA8-3F54-461F-9890-2FA376A89272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1" t="7694" r="13781" b="16241"/>
          <a:stretch/>
        </p:blipFill>
        <p:spPr>
          <a:xfrm>
            <a:off x="10708098" y="3001104"/>
            <a:ext cx="1429210" cy="454228"/>
          </a:xfrm>
          <a:prstGeom prst="rect">
            <a:avLst/>
          </a:prstGeom>
        </p:spPr>
      </p:pic>
      <p:pic>
        <p:nvPicPr>
          <p:cNvPr id="47" name="Picture 4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B4EDFC7-A690-4F3C-8AA1-4D6F2A5983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8511" y="3471014"/>
            <a:ext cx="1287681" cy="4332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426E44E-7186-4EC7-9947-9E1242900B0B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28897" t="9516" b="15012"/>
          <a:stretch/>
        </p:blipFill>
        <p:spPr>
          <a:xfrm>
            <a:off x="10726871" y="1473131"/>
            <a:ext cx="888466" cy="5547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27E85F5-94D5-4AD5-922F-3AB656CF84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69235" y="2090570"/>
            <a:ext cx="1004538" cy="4459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87817D-2D8A-409E-9C74-597228D74A2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816581" y="2976681"/>
            <a:ext cx="1012229" cy="355801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4213B6C-2F50-4BBB-B69C-2B3C01577AD0}"/>
              </a:ext>
            </a:extLst>
          </p:cNvPr>
          <p:cNvCxnSpPr>
            <a:cxnSpLocks/>
          </p:cNvCxnSpPr>
          <p:nvPr/>
        </p:nvCxnSpPr>
        <p:spPr>
          <a:xfrm flipV="1">
            <a:off x="2985536" y="3720608"/>
            <a:ext cx="0" cy="68035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53B561D8-3B41-4E61-B199-3DA768ACB919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9072" b="29279"/>
          <a:stretch/>
        </p:blipFill>
        <p:spPr>
          <a:xfrm>
            <a:off x="8395086" y="792464"/>
            <a:ext cx="1036344" cy="29241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A4539B1-6BBE-4AE1-AF86-4675E69A47A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118" b="33546"/>
          <a:stretch/>
        </p:blipFill>
        <p:spPr>
          <a:xfrm>
            <a:off x="7141682" y="771790"/>
            <a:ext cx="1195063" cy="30775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412E3B-CAC6-4FAE-B6D8-E6083A43C3C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609" b="32682"/>
          <a:stretch/>
        </p:blipFill>
        <p:spPr>
          <a:xfrm>
            <a:off x="6021252" y="753273"/>
            <a:ext cx="1120430" cy="38889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E336914-4591-43A5-85B8-D308D6778FFE}"/>
              </a:ext>
            </a:extLst>
          </p:cNvPr>
          <p:cNvGrpSpPr/>
          <p:nvPr/>
        </p:nvGrpSpPr>
        <p:grpSpPr>
          <a:xfrm>
            <a:off x="5038057" y="1999716"/>
            <a:ext cx="1577484" cy="1577484"/>
            <a:chOff x="5138927" y="2039111"/>
            <a:chExt cx="1609344" cy="1609344"/>
          </a:xfrm>
        </p:grpSpPr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DE0391D7-A17E-4953-B344-E5EA46A054EC}"/>
                </a:ext>
              </a:extLst>
            </p:cNvPr>
            <p:cNvSpPr/>
            <p:nvPr/>
          </p:nvSpPr>
          <p:spPr bwMode="auto">
            <a:xfrm>
              <a:off x="5138927" y="2039111"/>
              <a:ext cx="1609344" cy="1609344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9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307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 descr="Visual Studio Team Services">
              <a:extLst>
                <a:ext uri="{FF2B5EF4-FFF2-40B4-BE49-F238E27FC236}">
                  <a16:creationId xmlns:a16="http://schemas.microsoft.com/office/drawing/2014/main" id="{E6F3FD3A-FF10-4DA0-A0BE-778C14AEB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960" y="2356164"/>
              <a:ext cx="975238" cy="975238"/>
            </a:xfrm>
            <a:prstGeom prst="rect">
              <a:avLst/>
            </a:prstGeom>
          </p:spPr>
        </p:pic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0BFDEEC8-742A-4B49-9954-8110CE9496F2}"/>
              </a:ext>
            </a:extLst>
          </p:cNvPr>
          <p:cNvSpPr txBox="1">
            <a:spLocks/>
          </p:cNvSpPr>
          <p:nvPr/>
        </p:nvSpPr>
        <p:spPr>
          <a:xfrm>
            <a:off x="119586" y="201470"/>
            <a:ext cx="11654187" cy="899409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/>
            <a:r>
              <a:rPr lang="en-US" sz="4704" spc="-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Any Language</a:t>
            </a:r>
          </a:p>
          <a:p>
            <a:pPr defTabSz="914192"/>
            <a:r>
              <a:rPr lang="en-US" sz="4704" spc="-100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Any Platform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AC1B0E-AA1A-F843-956C-091BAB7E282C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334809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67758-A408-481B-A88D-85B8E25E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82"/>
              <a:t>Introducing Azure DevOps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4A143-27D4-49CE-ACD0-037EABF28846}"/>
              </a:ext>
            </a:extLst>
          </p:cNvPr>
          <p:cNvSpPr txBox="1"/>
          <p:nvPr/>
        </p:nvSpPr>
        <p:spPr>
          <a:xfrm>
            <a:off x="426425" y="2812596"/>
            <a:ext cx="3029680" cy="1255182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defTabSz="914314">
              <a:spcAft>
                <a:spcPts val="588"/>
              </a:spcAft>
            </a:pPr>
            <a:r>
              <a:rPr lang="en-GB" sz="1568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</a:rPr>
              <a:t>Deliver value to your users faster using proven agile tools to plan, track, and discuss work across your teams.</a:t>
            </a:r>
            <a:endParaRPr lang="en-US" sz="1568" dirty="0">
              <a:solidFill>
                <a:srgbClr val="000000">
                  <a:lumMod val="50000"/>
                  <a:lumOff val="50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A09E4-D0A3-4556-9C0F-105DF4577D44}"/>
              </a:ext>
            </a:extLst>
          </p:cNvPr>
          <p:cNvSpPr txBox="1"/>
          <p:nvPr/>
        </p:nvSpPr>
        <p:spPr>
          <a:xfrm>
            <a:off x="4277587" y="2812595"/>
            <a:ext cx="3403600" cy="1496078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defTabSz="914314">
              <a:spcAft>
                <a:spcPts val="588"/>
              </a:spcAft>
            </a:pPr>
            <a:r>
              <a:rPr lang="en-GB" sz="1568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</a:rPr>
              <a:t>Build, test, and deploy with CI/CD that works with any language, platform, and cloud. Connect to GitHub or any other Git provider and deploy continuously.</a:t>
            </a:r>
            <a:endParaRPr lang="en-US" sz="1568" dirty="0">
              <a:solidFill>
                <a:srgbClr val="000000">
                  <a:lumMod val="50000"/>
                  <a:lumOff val="50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C2ECF-9D16-4093-A397-AC9C75D0D69F}"/>
              </a:ext>
            </a:extLst>
          </p:cNvPr>
          <p:cNvSpPr txBox="1"/>
          <p:nvPr/>
        </p:nvSpPr>
        <p:spPr>
          <a:xfrm>
            <a:off x="8336470" y="2812595"/>
            <a:ext cx="3036600" cy="1496563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defTabSz="914314">
              <a:spcAft>
                <a:spcPts val="588"/>
              </a:spcAft>
            </a:pPr>
            <a:r>
              <a:rPr lang="en-GB" sz="1568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</a:rPr>
              <a:t>Get unlimited, cloud-hosted private Git repos and collaborate to build better code with pull requests and advanced file management.</a:t>
            </a:r>
            <a:endParaRPr lang="en-US" sz="1568" dirty="0">
              <a:solidFill>
                <a:srgbClr val="000000">
                  <a:lumMod val="50000"/>
                  <a:lumOff val="50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FCEA51-5644-4108-8529-B8070762AC30}"/>
              </a:ext>
            </a:extLst>
          </p:cNvPr>
          <p:cNvSpPr txBox="1"/>
          <p:nvPr/>
        </p:nvSpPr>
        <p:spPr>
          <a:xfrm>
            <a:off x="426425" y="5460267"/>
            <a:ext cx="2930638" cy="1013800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defTabSz="914314">
              <a:spcAft>
                <a:spcPts val="588"/>
              </a:spcAft>
            </a:pPr>
            <a:r>
              <a:rPr lang="en-GB" sz="1568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</a:rPr>
              <a:t>Test and ship with confidence using manual and exploratory testing tools.</a:t>
            </a:r>
            <a:endParaRPr lang="en-US" sz="1568" dirty="0">
              <a:solidFill>
                <a:srgbClr val="000000">
                  <a:lumMod val="50000"/>
                  <a:lumOff val="50000"/>
                </a:srgbClr>
              </a:solidFill>
              <a:latin typeface="Segoe UI"/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3F065-998E-4214-AEF0-1D4D56125E51}"/>
              </a:ext>
            </a:extLst>
          </p:cNvPr>
          <p:cNvSpPr txBox="1"/>
          <p:nvPr/>
        </p:nvSpPr>
        <p:spPr>
          <a:xfrm>
            <a:off x="4277587" y="5460267"/>
            <a:ext cx="3367638" cy="1013800"/>
          </a:xfrm>
          <a:prstGeom prst="rect">
            <a:avLst/>
          </a:prstGeom>
          <a:noFill/>
        </p:spPr>
        <p:txBody>
          <a:bodyPr wrap="square" lIns="0" tIns="143428" rIns="0" bIns="143428" rtlCol="0" anchor="t">
            <a:spAutoFit/>
          </a:bodyPr>
          <a:lstStyle/>
          <a:p>
            <a:pPr defTabSz="914314">
              <a:spcAft>
                <a:spcPts val="588"/>
              </a:spcAft>
            </a:pPr>
            <a:r>
              <a:rPr lang="en-GB" sz="1568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</a:rPr>
              <a:t>Create, host, and share packages with your team, and add </a:t>
            </a:r>
            <a:r>
              <a:rPr lang="en-GB" sz="1568" dirty="0" err="1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</a:rPr>
              <a:t>artifacts</a:t>
            </a:r>
            <a:r>
              <a:rPr lang="en-GB" sz="1568" dirty="0">
                <a:solidFill>
                  <a:srgbClr val="000000">
                    <a:lumMod val="50000"/>
                    <a:lumOff val="50000"/>
                  </a:srgbClr>
                </a:solidFill>
                <a:latin typeface="Segoe UI"/>
              </a:rPr>
              <a:t> to your CI/CD pipelines with a single click.</a:t>
            </a:r>
            <a:endParaRPr lang="en-US" sz="1568" dirty="0">
              <a:solidFill>
                <a:srgbClr val="000000">
                  <a:lumMod val="50000"/>
                  <a:lumOff val="50000"/>
                </a:srgbClr>
              </a:solidFill>
              <a:latin typeface="Segoe UI"/>
              <a:cs typeface="Segoe UI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C2AB146-06C0-4E0D-8899-5ADB9DA17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587" y="1766917"/>
            <a:ext cx="708572" cy="70584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F632D14-7C31-47CA-BC92-820474ACB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587" y="4434806"/>
            <a:ext cx="722061" cy="705846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228FD8FB-8B6C-4A6D-BCA2-229F0890F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25" y="1766917"/>
            <a:ext cx="722434" cy="705846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6406FE2F-92A4-4316-B249-0BFC11B2E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6470" y="1766917"/>
            <a:ext cx="714748" cy="705846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0B3C4841-DF3A-4896-9BC5-D1CFA3614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25" y="4434806"/>
            <a:ext cx="697690" cy="70584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014A36B-D94A-41AA-ABC4-706C13E17949}"/>
              </a:ext>
            </a:extLst>
          </p:cNvPr>
          <p:cNvSpPr txBox="1"/>
          <p:nvPr/>
        </p:nvSpPr>
        <p:spPr>
          <a:xfrm>
            <a:off x="426425" y="2451481"/>
            <a:ext cx="1347994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14"/>
            <a:r>
              <a:rPr lang="en-US" sz="1765" dirty="0">
                <a:solidFill>
                  <a:srgbClr val="00B294"/>
                </a:solidFill>
                <a:latin typeface="Segoe UI Semibold"/>
              </a:rPr>
              <a:t>Azure Boards</a:t>
            </a:r>
            <a:endParaRPr lang="en-US" sz="1765" dirty="0">
              <a:solidFill>
                <a:srgbClr val="00B294"/>
              </a:solidFill>
              <a:latin typeface="Segoe UI Semibold"/>
              <a:cs typeface="Segoe U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23BC6-71C2-4778-A910-FC4F6D0C92B6}"/>
              </a:ext>
            </a:extLst>
          </p:cNvPr>
          <p:cNvSpPr txBox="1"/>
          <p:nvPr/>
        </p:nvSpPr>
        <p:spPr>
          <a:xfrm>
            <a:off x="8336470" y="2451481"/>
            <a:ext cx="164713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14"/>
            <a:r>
              <a:rPr lang="en-US" sz="1765" dirty="0">
                <a:solidFill>
                  <a:srgbClr val="D83B01"/>
                </a:solidFill>
                <a:latin typeface="Segoe UI Semibold"/>
              </a:rPr>
              <a:t>Azure </a:t>
            </a:r>
            <a:r>
              <a:rPr lang="en-US" sz="1765" dirty="0">
                <a:solidFill>
                  <a:srgbClr val="D83B01"/>
                </a:solidFill>
                <a:latin typeface="Segoe UI Semibold"/>
                <a:cs typeface="Segoe UI"/>
              </a:rPr>
              <a:t>Repos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5923DE-E387-4F99-A087-AD2AB3104B2B}"/>
              </a:ext>
            </a:extLst>
          </p:cNvPr>
          <p:cNvSpPr txBox="1"/>
          <p:nvPr/>
        </p:nvSpPr>
        <p:spPr>
          <a:xfrm>
            <a:off x="4277588" y="2451481"/>
            <a:ext cx="1909952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14"/>
            <a:r>
              <a:rPr lang="en-US" sz="1765" dirty="0">
                <a:solidFill>
                  <a:srgbClr val="2560E0"/>
                </a:solidFill>
                <a:latin typeface="Segoe UI Semibold"/>
              </a:rPr>
              <a:t>Azure Pipelines</a:t>
            </a:r>
            <a:endParaRPr lang="en-US" sz="1765" dirty="0">
              <a:solidFill>
                <a:srgbClr val="2560E0"/>
              </a:solidFill>
              <a:latin typeface="Segoe UI Semibold"/>
              <a:cs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58EA85-8972-478E-99E1-97FBD1FE21B6}"/>
              </a:ext>
            </a:extLst>
          </p:cNvPr>
          <p:cNvSpPr txBox="1"/>
          <p:nvPr/>
        </p:nvSpPr>
        <p:spPr>
          <a:xfrm>
            <a:off x="426425" y="5089337"/>
            <a:ext cx="1805205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14"/>
            <a:r>
              <a:rPr lang="en-US" sz="1765" dirty="0">
                <a:solidFill>
                  <a:srgbClr val="854CC7"/>
                </a:solidFill>
                <a:latin typeface="Segoe UI Semibold"/>
              </a:rPr>
              <a:t>Azure Test</a:t>
            </a:r>
            <a:r>
              <a:rPr lang="en-US" sz="1765" dirty="0">
                <a:solidFill>
                  <a:srgbClr val="854CC7"/>
                </a:solidFill>
                <a:latin typeface="Segoe UI Semibold"/>
                <a:cs typeface="Segoe UI"/>
              </a:rPr>
              <a:t> Plans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F3FDE-2095-49A1-AA0D-572CE3108B96}"/>
              </a:ext>
            </a:extLst>
          </p:cNvPr>
          <p:cNvSpPr txBox="1"/>
          <p:nvPr/>
        </p:nvSpPr>
        <p:spPr>
          <a:xfrm>
            <a:off x="4277588" y="5089337"/>
            <a:ext cx="2014841" cy="561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14"/>
            <a:r>
              <a:rPr lang="en-US" sz="1765" dirty="0">
                <a:solidFill>
                  <a:srgbClr val="CB2E6D"/>
                </a:solidFill>
                <a:latin typeface="Segoe UI Semibold"/>
              </a:rPr>
              <a:t>Azure Artifacts</a:t>
            </a:r>
            <a:endParaRPr lang="en-US" sz="1765" dirty="0">
              <a:solidFill>
                <a:srgbClr val="CB2E6D"/>
              </a:solidFill>
              <a:latin typeface="Segoe UI Semibold"/>
              <a:cs typeface="Segoe UI"/>
            </a:endParaRP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6EE07CBF-F42D-4F50-8FAD-B351239B994B}"/>
              </a:ext>
            </a:extLst>
          </p:cNvPr>
          <p:cNvSpPr txBox="1">
            <a:spLocks/>
          </p:cNvSpPr>
          <p:nvPr/>
        </p:nvSpPr>
        <p:spPr>
          <a:xfrm>
            <a:off x="8354042" y="6035131"/>
            <a:ext cx="3187751" cy="271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  <a:defRPr/>
            </a:pPr>
            <a:r>
              <a:rPr lang="en-US" sz="1765" dirty="0">
                <a:solidFill>
                  <a:srgbClr val="0078D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https://azure.com/devops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CBDEDB-9EFD-4704-A993-809D37ECB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54042" y="5220930"/>
            <a:ext cx="697176" cy="697172"/>
          </a:xfrm>
          <a:prstGeom prst="ellipse">
            <a:avLst/>
          </a:prstGeom>
          <a:noFill/>
          <a:ln w="28575" cap="flat" cmpd="sng" algn="ctr">
            <a:solidFill>
              <a:srgbClr val="007AC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ln w="19050">
                  <a:noFill/>
                </a:ln>
                <a:solidFill>
                  <a:srgbClr val="0078D7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3529" kern="0" dirty="0">
              <a:ln w="19050">
                <a:noFill/>
              </a:ln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59D15-C5F8-674A-9431-9D428FACA1C1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161486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BE91-2B93-2C43-9862-646443F8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1870400"/>
            <a:ext cx="11653523" cy="3117200"/>
          </a:xfrm>
        </p:spPr>
        <p:txBody>
          <a:bodyPr/>
          <a:lstStyle/>
          <a:p>
            <a:pPr algn="ctr"/>
            <a:r>
              <a:rPr lang="en-AU" dirty="0"/>
              <a:t>     Azure DevOps  </a:t>
            </a:r>
            <a:br>
              <a:rPr lang="en-AU" dirty="0"/>
            </a:br>
            <a:r>
              <a:rPr lang="en-AU" dirty="0"/>
              <a:t> + </a:t>
            </a:r>
            <a:br>
              <a:rPr lang="en-AU" dirty="0"/>
            </a:br>
            <a:r>
              <a:rPr lang="en-AU" dirty="0"/>
              <a:t>        Azure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B0DD2-4ECD-2C43-BA16-E8900211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412" y="3509677"/>
            <a:ext cx="1501823" cy="1501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A51C-1B58-6E42-8DC0-6122C55D4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97" y="1321067"/>
            <a:ext cx="1978694" cy="1978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8FD53-FE76-BC45-8B5B-5D9E6ABD8688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273509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66729"/>
            <a:ext cx="10515600" cy="1325563"/>
          </a:xfrm>
        </p:spPr>
        <p:txBody>
          <a:bodyPr/>
          <a:lstStyle/>
          <a:p>
            <a:r>
              <a:rPr lang="en-US" dirty="0"/>
              <a:t>Connect With 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4294967295"/>
          </p:nvPr>
        </p:nvSpPr>
        <p:spPr>
          <a:xfrm>
            <a:off x="0" y="1079500"/>
            <a:ext cx="11677650" cy="2011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/>
              <a:t>   Zachary Deptawa</a:t>
            </a:r>
          </a:p>
          <a:p>
            <a:pPr marL="457200" lvl="1" indent="0">
              <a:buNone/>
            </a:pPr>
            <a:r>
              <a:rPr lang="en-US" sz="3200" dirty="0"/>
              <a:t>Cloud Advocate 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@zdeptawa</a:t>
            </a:r>
          </a:p>
          <a:p>
            <a:pPr marL="336016" lvl="1" indent="0">
              <a:buNone/>
            </a:pPr>
            <a:endParaRPr lang="en-US" sz="196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29053-3D5D-C44A-A284-4F19EE012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525964"/>
            <a:ext cx="5587181" cy="8383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D23B2-3DE1-F04E-8B06-7DF7BE157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2000"/>
            <a:ext cx="3889271" cy="388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1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7B10F6-405C-4C3C-ACA1-4580785B2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6470336"/>
            <a:ext cx="12192000" cy="387178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FF0936-4476-4271-97AD-A8CC5C334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973" y="2705904"/>
            <a:ext cx="5018343" cy="3017264"/>
          </a:xfrm>
        </p:spPr>
        <p:txBody>
          <a:bodyPr/>
          <a:lstStyle/>
          <a:p>
            <a:pPr marL="0" indent="0">
              <a:spcAft>
                <a:spcPts val="4705"/>
              </a:spcAft>
              <a:buNone/>
            </a:pPr>
            <a:r>
              <a:rPr lang="en-US" sz="196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https://azure.com/devops</a:t>
            </a:r>
          </a:p>
          <a:p>
            <a:pPr marL="0" indent="0">
              <a:spcAft>
                <a:spcPts val="4705"/>
              </a:spcAft>
              <a:buNone/>
            </a:pPr>
            <a:r>
              <a:rPr lang="en-US" sz="196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@</a:t>
            </a:r>
            <a:r>
              <a:rPr lang="en-US" sz="196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AzureDevOps</a:t>
            </a:r>
            <a:endParaRPr lang="en-US" sz="196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marL="0" indent="0">
              <a:spcAft>
                <a:spcPts val="4705"/>
              </a:spcAft>
              <a:buNone/>
            </a:pPr>
            <a:r>
              <a:rPr lang="en-US" sz="196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https://aka.ms/AzureDevOpsForum</a:t>
            </a:r>
          </a:p>
          <a:p>
            <a:pPr marL="0" indent="0">
              <a:spcAft>
                <a:spcPts val="4705"/>
              </a:spcAft>
              <a:buNone/>
            </a:pPr>
            <a:r>
              <a:rPr lang="en-US" sz="196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https://aka.ms/DevOpsBlog/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720109-9ACB-4044-AEF6-77DF7BD3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Azure DevOps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05508-F879-4818-ACFB-C6E44F5956D5}"/>
              </a:ext>
            </a:extLst>
          </p:cNvPr>
          <p:cNvSpPr txBox="1"/>
          <p:nvPr/>
        </p:nvSpPr>
        <p:spPr>
          <a:xfrm>
            <a:off x="889742" y="1478168"/>
            <a:ext cx="3668175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14">
              <a:lnSpc>
                <a:spcPct val="90000"/>
              </a:lnSpc>
              <a:spcAft>
                <a:spcPts val="588"/>
              </a:spcAft>
            </a:pPr>
            <a:r>
              <a:rPr lang="en-US" sz="3921">
                <a:solidFill>
                  <a:srgbClr val="0078D7"/>
                </a:solidFill>
                <a:latin typeface="Segoe UI"/>
              </a:rPr>
              <a:t>#</a:t>
            </a:r>
            <a:r>
              <a:rPr lang="en-US" sz="3921" err="1">
                <a:solidFill>
                  <a:srgbClr val="0078D7"/>
                </a:solidFill>
                <a:latin typeface="Segoe UI"/>
              </a:rPr>
              <a:t>AzureDevOps</a:t>
            </a:r>
            <a:endParaRPr lang="en-US" sz="3921">
              <a:solidFill>
                <a:srgbClr val="0078D7"/>
              </a:solidFill>
              <a:latin typeface="Segoe U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D9D3F2-FEE2-4346-A730-D9834838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605" y="3501904"/>
            <a:ext cx="544382" cy="544382"/>
            <a:chOff x="995982" y="3239142"/>
            <a:chExt cx="555298" cy="5552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EE0948F-DF9A-4C7D-8491-81114183D31A}"/>
                </a:ext>
              </a:extLst>
            </p:cNvPr>
            <p:cNvSpPr/>
            <p:nvPr/>
          </p:nvSpPr>
          <p:spPr bwMode="auto">
            <a:xfrm>
              <a:off x="995982" y="3239142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A8C9E03-DE8C-4C60-B0BA-FBFF343C2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074" y="3371297"/>
              <a:ext cx="367991" cy="2993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14557C-EF1A-45A7-9DD1-03D444E36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605" y="2604914"/>
            <a:ext cx="544382" cy="544382"/>
            <a:chOff x="995982" y="2551005"/>
            <a:chExt cx="555298" cy="55529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9D5D2-B6AB-4C24-85ED-C3A52F274248}"/>
                </a:ext>
              </a:extLst>
            </p:cNvPr>
            <p:cNvSpPr/>
            <p:nvPr/>
          </p:nvSpPr>
          <p:spPr bwMode="auto">
            <a:xfrm>
              <a:off x="995982" y="2551005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46369EA-CFA3-44CB-9DBF-9BB70B8F9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9461" y="2609901"/>
              <a:ext cx="408339" cy="4375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658B12-95AD-4197-85F3-DF140691C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605" y="4398896"/>
            <a:ext cx="544382" cy="544382"/>
            <a:chOff x="995982" y="3927279"/>
            <a:chExt cx="555298" cy="55529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A874330-C978-4A2A-AB11-B5E9942B8C85}"/>
                </a:ext>
              </a:extLst>
            </p:cNvPr>
            <p:cNvSpPr/>
            <p:nvPr/>
          </p:nvSpPr>
          <p:spPr bwMode="auto">
            <a:xfrm>
              <a:off x="995982" y="3927279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78E9462-A0EE-4C60-910C-712940880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5167" y="4069011"/>
              <a:ext cx="307413" cy="32861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7E1E67-1B86-4CF9-B3C7-7BE7FAE97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605" y="5327854"/>
            <a:ext cx="544382" cy="544382"/>
            <a:chOff x="995982" y="4615416"/>
            <a:chExt cx="555298" cy="55529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481426-0E95-4582-ADF5-3F6E08591BA4}"/>
                </a:ext>
              </a:extLst>
            </p:cNvPr>
            <p:cNvSpPr/>
            <p:nvPr/>
          </p:nvSpPr>
          <p:spPr bwMode="auto">
            <a:xfrm>
              <a:off x="995982" y="4615416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Freeform 128">
              <a:extLst>
                <a:ext uri="{FF2B5EF4-FFF2-40B4-BE49-F238E27FC236}">
                  <a16:creationId xmlns:a16="http://schemas.microsoft.com/office/drawing/2014/main" id="{5B549FAF-0FDB-4EEE-9D7E-6C72CFC2BA6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099901" y="4727106"/>
              <a:ext cx="354619" cy="312183"/>
            </a:xfrm>
            <a:custGeom>
              <a:avLst/>
              <a:gdLst>
                <a:gd name="T0" fmla="*/ 49 w 71"/>
                <a:gd name="T1" fmla="*/ 21 h 62"/>
                <a:gd name="T2" fmla="*/ 49 w 71"/>
                <a:gd name="T3" fmla="*/ 19 h 62"/>
                <a:gd name="T4" fmla="*/ 49 w 71"/>
                <a:gd name="T5" fmla="*/ 19 h 62"/>
                <a:gd name="T6" fmla="*/ 48 w 71"/>
                <a:gd name="T7" fmla="*/ 17 h 62"/>
                <a:gd name="T8" fmla="*/ 32 w 71"/>
                <a:gd name="T9" fmla="*/ 2 h 62"/>
                <a:gd name="T10" fmla="*/ 28 w 71"/>
                <a:gd name="T11" fmla="*/ 0 h 62"/>
                <a:gd name="T12" fmla="*/ 28 w 71"/>
                <a:gd name="T13" fmla="*/ 0 h 62"/>
                <a:gd name="T14" fmla="*/ 28 w 71"/>
                <a:gd name="T15" fmla="*/ 0 h 62"/>
                <a:gd name="T16" fmla="*/ 6 w 71"/>
                <a:gd name="T17" fmla="*/ 0 h 62"/>
                <a:gd name="T18" fmla="*/ 0 w 71"/>
                <a:gd name="T19" fmla="*/ 5 h 62"/>
                <a:gd name="T20" fmla="*/ 0 w 71"/>
                <a:gd name="T21" fmla="*/ 56 h 62"/>
                <a:gd name="T22" fmla="*/ 6 w 71"/>
                <a:gd name="T23" fmla="*/ 62 h 62"/>
                <a:gd name="T24" fmla="*/ 44 w 71"/>
                <a:gd name="T25" fmla="*/ 62 h 62"/>
                <a:gd name="T26" fmla="*/ 50 w 71"/>
                <a:gd name="T27" fmla="*/ 56 h 62"/>
                <a:gd name="T28" fmla="*/ 50 w 71"/>
                <a:gd name="T29" fmla="*/ 21 h 62"/>
                <a:gd name="T30" fmla="*/ 49 w 71"/>
                <a:gd name="T31" fmla="*/ 21 h 62"/>
                <a:gd name="T32" fmla="*/ 28 w 71"/>
                <a:gd name="T33" fmla="*/ 5 h 62"/>
                <a:gd name="T34" fmla="*/ 44 w 71"/>
                <a:gd name="T35" fmla="*/ 21 h 62"/>
                <a:gd name="T36" fmla="*/ 28 w 71"/>
                <a:gd name="T37" fmla="*/ 21 h 62"/>
                <a:gd name="T38" fmla="*/ 28 w 71"/>
                <a:gd name="T39" fmla="*/ 5 h 62"/>
                <a:gd name="T40" fmla="*/ 44 w 71"/>
                <a:gd name="T41" fmla="*/ 56 h 62"/>
                <a:gd name="T42" fmla="*/ 6 w 71"/>
                <a:gd name="T43" fmla="*/ 56 h 62"/>
                <a:gd name="T44" fmla="*/ 6 w 71"/>
                <a:gd name="T45" fmla="*/ 5 h 62"/>
                <a:gd name="T46" fmla="*/ 23 w 71"/>
                <a:gd name="T47" fmla="*/ 5 h 62"/>
                <a:gd name="T48" fmla="*/ 23 w 71"/>
                <a:gd name="T49" fmla="*/ 21 h 62"/>
                <a:gd name="T50" fmla="*/ 28 w 71"/>
                <a:gd name="T51" fmla="*/ 27 h 62"/>
                <a:gd name="T52" fmla="*/ 44 w 71"/>
                <a:gd name="T53" fmla="*/ 27 h 62"/>
                <a:gd name="T54" fmla="*/ 44 w 71"/>
                <a:gd name="T55" fmla="*/ 56 h 62"/>
                <a:gd name="T56" fmla="*/ 58 w 71"/>
                <a:gd name="T57" fmla="*/ 14 h 62"/>
                <a:gd name="T58" fmla="*/ 60 w 71"/>
                <a:gd name="T59" fmla="*/ 19 h 62"/>
                <a:gd name="T60" fmla="*/ 60 w 71"/>
                <a:gd name="T61" fmla="*/ 56 h 62"/>
                <a:gd name="T62" fmla="*/ 55 w 71"/>
                <a:gd name="T63" fmla="*/ 62 h 62"/>
                <a:gd name="T64" fmla="*/ 53 w 71"/>
                <a:gd name="T65" fmla="*/ 62 h 62"/>
                <a:gd name="T66" fmla="*/ 55 w 71"/>
                <a:gd name="T67" fmla="*/ 57 h 62"/>
                <a:gd name="T68" fmla="*/ 55 w 71"/>
                <a:gd name="T69" fmla="*/ 21 h 62"/>
                <a:gd name="T70" fmla="*/ 53 w 71"/>
                <a:gd name="T71" fmla="*/ 15 h 62"/>
                <a:gd name="T72" fmla="*/ 37 w 71"/>
                <a:gd name="T73" fmla="*/ 0 h 62"/>
                <a:gd name="T74" fmla="*/ 37 w 71"/>
                <a:gd name="T75" fmla="*/ 0 h 62"/>
                <a:gd name="T76" fmla="*/ 39 w 71"/>
                <a:gd name="T77" fmla="*/ 0 h 62"/>
                <a:gd name="T78" fmla="*/ 40 w 71"/>
                <a:gd name="T79" fmla="*/ 0 h 62"/>
                <a:gd name="T80" fmla="*/ 47 w 71"/>
                <a:gd name="T81" fmla="*/ 3 h 62"/>
                <a:gd name="T82" fmla="*/ 58 w 71"/>
                <a:gd name="T83" fmla="*/ 14 h 62"/>
                <a:gd name="T84" fmla="*/ 69 w 71"/>
                <a:gd name="T85" fmla="*/ 13 h 62"/>
                <a:gd name="T86" fmla="*/ 71 w 71"/>
                <a:gd name="T87" fmla="*/ 17 h 62"/>
                <a:gd name="T88" fmla="*/ 71 w 71"/>
                <a:gd name="T89" fmla="*/ 56 h 62"/>
                <a:gd name="T90" fmla="*/ 65 w 71"/>
                <a:gd name="T91" fmla="*/ 62 h 62"/>
                <a:gd name="T92" fmla="*/ 64 w 71"/>
                <a:gd name="T93" fmla="*/ 62 h 62"/>
                <a:gd name="T94" fmla="*/ 65 w 71"/>
                <a:gd name="T95" fmla="*/ 57 h 62"/>
                <a:gd name="T96" fmla="*/ 65 w 71"/>
                <a:gd name="T97" fmla="*/ 18 h 62"/>
                <a:gd name="T98" fmla="*/ 64 w 71"/>
                <a:gd name="T99" fmla="*/ 14 h 62"/>
                <a:gd name="T100" fmla="*/ 50 w 71"/>
                <a:gd name="T101" fmla="*/ 0 h 62"/>
                <a:gd name="T102" fmla="*/ 50 w 71"/>
                <a:gd name="T103" fmla="*/ 0 h 62"/>
                <a:gd name="T104" fmla="*/ 51 w 71"/>
                <a:gd name="T105" fmla="*/ 0 h 62"/>
                <a:gd name="T106" fmla="*/ 52 w 71"/>
                <a:gd name="T107" fmla="*/ 0 h 62"/>
                <a:gd name="T108" fmla="*/ 59 w 71"/>
                <a:gd name="T109" fmla="*/ 3 h 62"/>
                <a:gd name="T110" fmla="*/ 69 w 71"/>
                <a:gd name="T111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62">
                  <a:moveTo>
                    <a:pt x="49" y="21"/>
                  </a:moveTo>
                  <a:cubicBezTo>
                    <a:pt x="49" y="20"/>
                    <a:pt x="49" y="20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7" y="62"/>
                    <a:pt x="50" y="59"/>
                    <a:pt x="50" y="5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49" y="21"/>
                    <a:pt x="49" y="21"/>
                  </a:cubicBezTo>
                  <a:close/>
                  <a:moveTo>
                    <a:pt x="28" y="5"/>
                  </a:moveTo>
                  <a:cubicBezTo>
                    <a:pt x="44" y="21"/>
                    <a:pt x="44" y="21"/>
                    <a:pt x="44" y="21"/>
                  </a:cubicBezTo>
                  <a:cubicBezTo>
                    <a:pt x="28" y="21"/>
                    <a:pt x="28" y="21"/>
                    <a:pt x="28" y="21"/>
                  </a:cubicBezTo>
                  <a:lnTo>
                    <a:pt x="28" y="5"/>
                  </a:lnTo>
                  <a:close/>
                  <a:moveTo>
                    <a:pt x="44" y="56"/>
                  </a:moveTo>
                  <a:cubicBezTo>
                    <a:pt x="6" y="56"/>
                    <a:pt x="6" y="56"/>
                    <a:pt x="6" y="5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4"/>
                    <a:pt x="25" y="27"/>
                    <a:pt x="28" y="27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44" y="56"/>
                  </a:lnTo>
                  <a:close/>
                  <a:moveTo>
                    <a:pt x="58" y="14"/>
                  </a:moveTo>
                  <a:cubicBezTo>
                    <a:pt x="59" y="15"/>
                    <a:pt x="60" y="17"/>
                    <a:pt x="60" y="19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9"/>
                    <a:pt x="58" y="62"/>
                    <a:pt x="55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0"/>
                    <a:pt x="55" y="59"/>
                    <a:pt x="55" y="57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19"/>
                    <a:pt x="54" y="17"/>
                    <a:pt x="53" y="1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4" y="0"/>
                    <a:pt x="47" y="3"/>
                  </a:cubicBezTo>
                  <a:cubicBezTo>
                    <a:pt x="58" y="14"/>
                    <a:pt x="58" y="14"/>
                    <a:pt x="58" y="14"/>
                  </a:cubicBezTo>
                  <a:moveTo>
                    <a:pt x="69" y="13"/>
                  </a:moveTo>
                  <a:cubicBezTo>
                    <a:pt x="70" y="14"/>
                    <a:pt x="71" y="16"/>
                    <a:pt x="71" y="17"/>
                  </a:cubicBezTo>
                  <a:cubicBezTo>
                    <a:pt x="71" y="56"/>
                    <a:pt x="71" y="56"/>
                    <a:pt x="71" y="56"/>
                  </a:cubicBezTo>
                  <a:cubicBezTo>
                    <a:pt x="71" y="59"/>
                    <a:pt x="68" y="62"/>
                    <a:pt x="65" y="62"/>
                  </a:cubicBezTo>
                  <a:cubicBezTo>
                    <a:pt x="64" y="62"/>
                    <a:pt x="64" y="62"/>
                    <a:pt x="64" y="62"/>
                  </a:cubicBezTo>
                  <a:cubicBezTo>
                    <a:pt x="65" y="60"/>
                    <a:pt x="65" y="59"/>
                    <a:pt x="65" y="5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7"/>
                    <a:pt x="65" y="15"/>
                    <a:pt x="64" y="1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0"/>
                    <a:pt x="59" y="3"/>
                  </a:cubicBezTo>
                  <a:cubicBezTo>
                    <a:pt x="69" y="13"/>
                    <a:pt x="69" y="13"/>
                    <a:pt x="69" y="13"/>
                  </a:cubicBezTo>
                </a:path>
              </a:pathLst>
            </a:custGeom>
            <a:solidFill>
              <a:srgbClr val="797979"/>
            </a:solidFill>
            <a:ln>
              <a:noFill/>
            </a:ln>
          </p:spPr>
          <p:txBody>
            <a:bodyPr vert="horz" wrap="square" lIns="91444" tIns="45722" rIns="91444" bIns="45722" numCol="1" anchor="t" anchorCtr="0" compatLnSpc="1">
              <a:prstTxWarp prst="textNoShape">
                <a:avLst/>
              </a:prstTxWarp>
            </a:bodyPr>
            <a:lstStyle/>
            <a:p>
              <a:pPr defTabSz="914314"/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226638A-90A7-49A9-9D9E-955613A4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305" y="1715766"/>
            <a:ext cx="6306834" cy="49125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1B3B64-2003-7640-B3A2-193A53765858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11189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Zachary Deptawa</a:t>
            </a:r>
          </a:p>
          <a:p>
            <a:r>
              <a:rPr lang="en-US" dirty="0"/>
              <a:t>@zdeptawa </a:t>
            </a:r>
          </a:p>
        </p:txBody>
      </p:sp>
    </p:spTree>
    <p:extLst>
      <p:ext uri="{BB962C8B-B14F-4D97-AF65-F5344CB8AC3E}">
        <p14:creationId xmlns:p14="http://schemas.microsoft.com/office/powerpoint/2010/main" val="144913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For .NET Core Devs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Zachary Deptawa</a:t>
            </a:r>
          </a:p>
          <a:p>
            <a:r>
              <a:rPr lang="en-US" dirty="0"/>
              <a:t>@zdeptawa 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5"/>
          <p:cNvSpPr txBox="1">
            <a:spLocks/>
          </p:cNvSpPr>
          <p:nvPr/>
        </p:nvSpPr>
        <p:spPr>
          <a:xfrm>
            <a:off x="4278680" y="618599"/>
            <a:ext cx="3634643" cy="9770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2800" b="1" i="0" kern="1200" spc="10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 defTabSz="914049">
              <a:lnSpc>
                <a:spcPts val="3000"/>
              </a:lnSpc>
              <a:defRPr/>
            </a:pPr>
            <a:r>
              <a:rPr lang="en-US" sz="1800" spc="300" dirty="0">
                <a:solidFill>
                  <a:srgbClr val="353535">
                    <a:lumMod val="65000"/>
                    <a:lumOff val="35000"/>
                  </a:srgbClr>
                </a:solidFill>
                <a:latin typeface="Segoe UI"/>
              </a:rPr>
              <a:t>WHAT IS DEVOPS?</a:t>
            </a:r>
          </a:p>
          <a:p>
            <a:pPr algn="ctr" defTabSz="914049">
              <a:lnSpc>
                <a:spcPts val="3000"/>
              </a:lnSpc>
              <a:defRPr/>
            </a:pPr>
            <a:endParaRPr lang="en-US" sz="2400" spc="300" dirty="0">
              <a:solidFill>
                <a:srgbClr val="635D59"/>
              </a:solidFill>
              <a:latin typeface="Segoe U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49" y="1175877"/>
            <a:ext cx="5605460" cy="56054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14304" y="4018539"/>
            <a:ext cx="2035880" cy="882306"/>
            <a:chOff x="2259794" y="4146834"/>
            <a:chExt cx="2036457" cy="88255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" name="Right Triangle 38"/>
            <p:cNvSpPr/>
            <p:nvPr/>
          </p:nvSpPr>
          <p:spPr bwMode="auto">
            <a:xfrm rot="19782022" flipH="1" flipV="1">
              <a:off x="3710362" y="4556204"/>
              <a:ext cx="361133" cy="473187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259794" y="4146834"/>
              <a:ext cx="2036457" cy="553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77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Development and</a:t>
              </a:r>
              <a:b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</a:b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Operations collaboration</a:t>
              </a:r>
            </a:p>
          </p:txBody>
        </p:sp>
      </p:grpSp>
      <p:sp>
        <p:nvSpPr>
          <p:cNvPr id="42" name="Right Triangle 41"/>
          <p:cNvSpPr/>
          <p:nvPr/>
        </p:nvSpPr>
        <p:spPr bwMode="auto">
          <a:xfrm flipH="1" flipV="1">
            <a:off x="5804019" y="1850790"/>
            <a:ext cx="186322" cy="253391"/>
          </a:xfrm>
          <a:prstGeom prst="rtTriangl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145116" y="1491550"/>
            <a:ext cx="1314672" cy="3842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7">
              <a:defRPr/>
            </a:pPr>
            <a:r>
              <a:rPr lang="en-US" sz="1000" b="1" i="1" dirty="0">
                <a:solidFill>
                  <a:srgbClr val="FBFBFB"/>
                </a:solidFill>
                <a:latin typeface="Bodoni MT"/>
                <a:cs typeface="Bodoni Std Bold Italic"/>
              </a:rPr>
              <a:t>It’s a job title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748390" y="3410561"/>
            <a:ext cx="1504597" cy="686190"/>
            <a:chOff x="5229616" y="3272179"/>
            <a:chExt cx="1505024" cy="68638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5" name="Right Triangle 44"/>
            <p:cNvSpPr/>
            <p:nvPr/>
          </p:nvSpPr>
          <p:spPr bwMode="auto">
            <a:xfrm flipV="1">
              <a:off x="5888941" y="3705102"/>
              <a:ext cx="186375" cy="253463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229616" y="3272179"/>
              <a:ext cx="1505024" cy="44682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77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It’s automation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627716" y="3993348"/>
            <a:ext cx="1725280" cy="885471"/>
            <a:chOff x="9432099" y="2218807"/>
            <a:chExt cx="1725768" cy="885723"/>
          </a:xfrm>
          <a:solidFill>
            <a:srgbClr val="7F7F7F"/>
          </a:solidFill>
        </p:grpSpPr>
        <p:sp>
          <p:nvSpPr>
            <p:cNvPr id="48" name="Right Triangle 47"/>
            <p:cNvSpPr/>
            <p:nvPr/>
          </p:nvSpPr>
          <p:spPr bwMode="auto">
            <a:xfrm flipV="1">
              <a:off x="9690399" y="2786398"/>
              <a:ext cx="233927" cy="318132"/>
            </a:xfrm>
            <a:prstGeom prst="rtTriangl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432099" y="2218807"/>
              <a:ext cx="1725768" cy="5863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877">
                <a:defRPr/>
              </a:pPr>
              <a:r>
                <a:rPr lang="en-US" sz="1000" b="1" i="1" dirty="0">
                  <a:solidFill>
                    <a:srgbClr val="FBFBFB"/>
                  </a:solidFill>
                  <a:latin typeface="Bodoni MT"/>
                  <a:cs typeface="Bodoni Std Bold Italic"/>
                </a:rPr>
                <a:t>It means faster and smaller releases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916F616-4E37-DC40-A1B4-337DD29A9436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3880554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8" b="7668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F8F8F8">
              <a:alpha val="69804"/>
            </a:srgbClr>
          </a:solidFill>
        </p:spPr>
        <p:txBody>
          <a:bodyPr vert="horz" wrap="square" lIns="121903" tIns="46794" rIns="119983" bIns="6239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2596" y="1138786"/>
            <a:ext cx="8481636" cy="3607939"/>
          </a:xfrm>
          <a:prstGeom prst="rect">
            <a:avLst/>
          </a:prstGeom>
          <a:noFill/>
        </p:spPr>
        <p:txBody>
          <a:bodyPr vert="horz" lIns="91427" tIns="50393" rIns="89988" bIns="46794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none" spc="100" baseline="0">
                <a:solidFill>
                  <a:schemeClr val="bg1"/>
                </a:solidFill>
                <a:effectLst>
                  <a:glow rad="38100">
                    <a:schemeClr val="tx1"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defTabSz="896386"/>
            <a:r>
              <a:rPr lang="en-US" sz="5999" spc="98" dirty="0">
                <a:solidFill>
                  <a:sysClr val="windowText" lastClr="000000"/>
                </a:solidFill>
                <a:effectLst/>
                <a:latin typeface="Segoe UI Light"/>
              </a:rPr>
              <a:t>DevOps is the union of people, process, and products to enable continuous delivery of value to our end users.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2597" y="4964953"/>
            <a:ext cx="10514108" cy="1124320"/>
          </a:xfrm>
          <a:prstGeom prst="rect">
            <a:avLst/>
          </a:prstGeom>
          <a:noFill/>
          <a:ln w="38100">
            <a:noFill/>
          </a:ln>
          <a:effectLst/>
        </p:spPr>
        <p:txBody>
          <a:bodyPr vert="horz" lIns="45713" tIns="45713" rIns="45713" bIns="45713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896386">
              <a:spcBef>
                <a:spcPts val="1176"/>
              </a:spcBef>
              <a:spcAft>
                <a:spcPts val="196"/>
              </a:spcAft>
              <a:buClr>
                <a:srgbClr val="0078D7"/>
              </a:buClr>
            </a:pPr>
            <a:r>
              <a:rPr lang="en-US" sz="2800" dirty="0">
                <a:solidFill>
                  <a:srgbClr val="282828">
                    <a:lumMod val="65000"/>
                    <a:lumOff val="35000"/>
                  </a:srgbClr>
                </a:solidFill>
                <a:latin typeface="Segoe UI Semilight"/>
              </a:rPr>
              <a:t>- Donovan Brown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361" y="6043063"/>
            <a:ext cx="3946334" cy="615473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defTabSz="914246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kern="0" dirty="0">
                <a:solidFill>
                  <a:srgbClr val="D83B01"/>
                </a:solidFill>
                <a:latin typeface="Segoe UI Semilight"/>
                <a:hlinkClick r:id="rId4"/>
              </a:rPr>
              <a:t>http://bit.ly/WhatIs-DevOps</a:t>
            </a:r>
            <a:endParaRPr lang="en-US" sz="2353" kern="0" dirty="0">
              <a:solidFill>
                <a:srgbClr val="D83B01"/>
              </a:solidFill>
              <a:latin typeface="Segoe UI Semi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0753" y1="92716" x2="70753" y2="92716"/>
                        <a14:foregroundMark x1="70753" y1="92716" x2="70753" y2="92716"/>
                        <a14:foregroundMark x1="73333" y1="96965" x2="73333" y2="96965"/>
                        <a14:foregroundMark x1="72903" y1="99090" x2="72903" y2="99090"/>
                        <a14:foregroundMark x1="63871" y1="38392" x2="63871" y2="38392"/>
                        <a14:foregroundMark x1="64946" y1="31563" x2="64946" y2="31563"/>
                        <a14:foregroundMark x1="72688" y1="37633" x2="57849" y2="41426"/>
                        <a14:foregroundMark x1="76129" y1="46131" x2="59355" y2="46282"/>
                        <a14:foregroundMark x1="55699" y1="36267" x2="55699" y2="36267"/>
                        <a14:foregroundMark x1="56559" y1="43854" x2="56559" y2="43854"/>
                        <a14:foregroundMark x1="71398" y1="41730" x2="71398" y2="41730"/>
                        <a14:foregroundMark x1="68387" y1="32018" x2="68387" y2="32018"/>
                        <a14:foregroundMark x1="63871" y1="30501" x2="63871" y2="30501"/>
                        <a14:foregroundMark x1="58065" y1="32170" x2="58065" y2="32170"/>
                        <a14:foregroundMark x1="60430" y1="30197" x2="60430" y2="30197"/>
                        <a14:foregroundMark x1="61075" y1="30197" x2="62796" y2="32625"/>
                        <a14:foregroundMark x1="53548" y1="33687" x2="58495" y2="29439"/>
                        <a14:foregroundMark x1="46667" y1="32777" x2="38925" y2="29590"/>
                        <a14:foregroundMark x1="35054" y1="31259" x2="30538" y2="31259"/>
                        <a14:foregroundMark x1="31398" y1="41882" x2="38925" y2="37936"/>
                        <a14:foregroundMark x1="28602" y1="36571" x2="29677" y2="46737"/>
                        <a14:foregroundMark x1="30968" y1="48558" x2="36559" y2="48558"/>
                        <a14:foregroundMark x1="46882" y1="44310" x2="48172" y2="41882"/>
                        <a14:foregroundMark x1="53763" y1="42489" x2="53763" y2="42489"/>
                        <a14:foregroundMark x1="38065" y1="43399" x2="43226" y2="38088"/>
                        <a14:foregroundMark x1="51828" y1="40819" x2="53978" y2="44613"/>
                        <a14:foregroundMark x1="71613" y1="48710" x2="62151" y2="49165"/>
                        <a14:foregroundMark x1="64301" y1="74962" x2="81935" y2="72231"/>
                        <a14:foregroundMark x1="76989" y1="92413" x2="28387" y2="92868"/>
                        <a14:foregroundMark x1="24731" y1="96813" x2="61290" y2="96813"/>
                        <a14:foregroundMark x1="74194" y1="44006" x2="63441" y2="36267"/>
                        <a14:foregroundMark x1="38065" y1="36571" x2="23871" y2="39302"/>
                        <a14:foregroundMark x1="11828" y1="85432" x2="64516" y2="67223"/>
                        <a14:foregroundMark x1="72043" y1="88012" x2="49462" y2="73293"/>
                        <a14:foregroundMark x1="66022" y1="97117" x2="26237" y2="91654"/>
                        <a14:foregroundMark x1="96129" y1="25797" x2="79785" y2="10015"/>
                        <a14:foregroundMark x1="74839" y1="6222" x2="33548" y2="6070"/>
                        <a14:foregroundMark x1="24516" y1="7739" x2="1505" y2="30501"/>
                        <a14:foregroundMark x1="60645" y1="73293" x2="63656" y2="773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8600" y="2757020"/>
            <a:ext cx="2923274" cy="4142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F2BBD5-5944-9940-BB98-9798F3DB34B8}"/>
              </a:ext>
            </a:extLst>
          </p:cNvPr>
          <p:cNvSpPr txBox="1"/>
          <p:nvPr/>
        </p:nvSpPr>
        <p:spPr>
          <a:xfrm>
            <a:off x="5443672" y="6473870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343635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303" y="1389658"/>
            <a:ext cx="11655078" cy="3188052"/>
          </a:xfrm>
        </p:spPr>
        <p:txBody>
          <a:bodyPr/>
          <a:lstStyle/>
          <a:p>
            <a:pPr marL="0" indent="0">
              <a:spcBef>
                <a:spcPts val="1765"/>
              </a:spcBef>
              <a:buNone/>
            </a:pPr>
            <a:endParaRPr lang="en-US" sz="3137" dirty="0"/>
          </a:p>
          <a:p>
            <a:pPr marL="0" indent="0">
              <a:spcBef>
                <a:spcPts val="1765"/>
              </a:spcBef>
              <a:buNone/>
            </a:pPr>
            <a:r>
              <a:rPr lang="en-US" sz="3137" dirty="0"/>
              <a:t>Your competition is already doing this</a:t>
            </a:r>
          </a:p>
          <a:p>
            <a:pPr marL="0" indent="0">
              <a:spcBef>
                <a:spcPts val="1765"/>
              </a:spcBef>
              <a:buNone/>
            </a:pPr>
            <a:r>
              <a:rPr lang="en-US" sz="3137" dirty="0"/>
              <a:t>Increase velocity</a:t>
            </a:r>
          </a:p>
          <a:p>
            <a:pPr marL="0" indent="0">
              <a:spcBef>
                <a:spcPts val="1765"/>
              </a:spcBef>
              <a:buNone/>
            </a:pPr>
            <a:r>
              <a:rPr lang="en-US" sz="3137" dirty="0"/>
              <a:t>Reduce downtime</a:t>
            </a:r>
          </a:p>
          <a:p>
            <a:pPr marL="0" indent="0">
              <a:spcBef>
                <a:spcPts val="1765"/>
              </a:spcBef>
              <a:buNone/>
            </a:pPr>
            <a:r>
              <a:rPr lang="en-US" sz="3137" dirty="0"/>
              <a:t>Reduce human 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DevOps Important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3ED1F-30DA-1045-9E72-40E28B22E9D3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193393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F66FF8-2A3A-491F-BA92-5FCD8A64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Performance DevOps Companies Achieve…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C79322-E155-48F1-8E16-8D93E80D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76397" y="1525435"/>
            <a:ext cx="4430632" cy="4430632"/>
          </a:xfrm>
          <a:prstGeom prst="ellipse">
            <a:avLst/>
          </a:prstGeom>
          <a:noFill/>
          <a:ln w="15875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6FD833-5E5C-498C-8EED-F196F1D36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69107" y="2914761"/>
            <a:ext cx="3245214" cy="1651981"/>
            <a:chOff x="4472882" y="2898175"/>
            <a:chExt cx="3376665" cy="1718897"/>
          </a:xfrm>
        </p:grpSpPr>
        <p:sp>
          <p:nvSpPr>
            <p:cNvPr id="25" name="Business Trans large">
              <a:extLst>
                <a:ext uri="{FF2B5EF4-FFF2-40B4-BE49-F238E27FC236}">
                  <a16:creationId xmlns:a16="http://schemas.microsoft.com/office/drawing/2014/main" id="{2CD03AF8-A42D-4265-841D-677CF2D0243D}"/>
                </a:ext>
              </a:extLst>
            </p:cNvPr>
            <p:cNvSpPr txBox="1"/>
            <p:nvPr/>
          </p:nvSpPr>
          <p:spPr>
            <a:xfrm>
              <a:off x="4472882" y="3228293"/>
              <a:ext cx="3376665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z="2307" spc="10">
                  <a:ln w="3175">
                    <a:noFill/>
                  </a:ln>
                  <a:solidFill>
                    <a:srgbClr val="0078D7"/>
                  </a:solidFill>
                  <a:latin typeface="Segoe UI"/>
                  <a:cs typeface="Segoe UI Semilight" panose="020B0402040204020203" pitchFamily="34" charset="0"/>
                </a:rPr>
                <a:t>DevOps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DCCC534-5302-4D6B-A124-2A0A1474A37E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9CADBCEA-1921-4FAE-BFB1-9D24D4C43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274AEF39-62E1-4F35-AFD9-F77FCE551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9" name="Line 19">
                <a:extLst>
                  <a:ext uri="{FF2B5EF4-FFF2-40B4-BE49-F238E27FC236}">
                    <a16:creationId xmlns:a16="http://schemas.microsoft.com/office/drawing/2014/main" id="{0EF69B14-10CF-4668-AE90-5214B8CC8B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B85D31B1-D40E-4FD5-94EB-BBABFDE34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31" name="Line 21">
                <a:extLst>
                  <a:ext uri="{FF2B5EF4-FFF2-40B4-BE49-F238E27FC236}">
                    <a16:creationId xmlns:a16="http://schemas.microsoft.com/office/drawing/2014/main" id="{84A2EDF3-D329-4480-86A4-6146F91A1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32" name="Freeform 22">
                <a:extLst>
                  <a:ext uri="{FF2B5EF4-FFF2-40B4-BE49-F238E27FC236}">
                    <a16:creationId xmlns:a16="http://schemas.microsoft.com/office/drawing/2014/main" id="{21035745-1781-456E-99B9-4BA49DB1E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A8D8F7A0-BF14-4E15-9F67-699A47109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37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061EA94-CADE-4612-9B54-C2FF3F35947F}"/>
              </a:ext>
            </a:extLst>
          </p:cNvPr>
          <p:cNvSpPr/>
          <p:nvPr/>
        </p:nvSpPr>
        <p:spPr>
          <a:xfrm>
            <a:off x="1099865" y="3254399"/>
            <a:ext cx="2255028" cy="90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 Semilight" panose="020B0402040204020203" pitchFamily="34" charset="0"/>
              </a:rPr>
              <a:t>Faster</a:t>
            </a:r>
          </a:p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 Semilight" panose="020B0402040204020203" pitchFamily="34" charset="0"/>
              </a:rPr>
              <a:t>Time to Market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C09323-0A2E-4FBD-AC20-BB2EDC05B673}"/>
              </a:ext>
            </a:extLst>
          </p:cNvPr>
          <p:cNvSpPr/>
          <p:nvPr/>
        </p:nvSpPr>
        <p:spPr>
          <a:xfrm>
            <a:off x="9293581" y="3286467"/>
            <a:ext cx="1472111" cy="90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 Semilight" panose="020B0402040204020203" pitchFamily="34" charset="0"/>
              </a:rPr>
              <a:t>Increased</a:t>
            </a:r>
          </a:p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 Semibold"/>
                <a:cs typeface="Segoe UI Semilight" panose="020B0402040204020203" pitchFamily="34" charset="0"/>
              </a:rPr>
              <a:t>Revenue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752A87-227E-4101-94BD-8D14C0077C37}"/>
              </a:ext>
            </a:extLst>
          </p:cNvPr>
          <p:cNvSpPr/>
          <p:nvPr/>
        </p:nvSpPr>
        <p:spPr>
          <a:xfrm>
            <a:off x="8535064" y="5105826"/>
            <a:ext cx="2787701" cy="90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2,604x Faster Mean </a:t>
            </a:r>
          </a:p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Time to Recover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8A15C5-B7F1-4597-A5F5-7AC33920BA22}"/>
              </a:ext>
            </a:extLst>
          </p:cNvPr>
          <p:cNvSpPr/>
          <p:nvPr/>
        </p:nvSpPr>
        <p:spPr>
          <a:xfrm>
            <a:off x="8594781" y="1670722"/>
            <a:ext cx="2668267" cy="90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2,555x Faster Lead </a:t>
            </a:r>
          </a:p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Time For Changes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5832FC-01B9-47A2-8C16-68681F37ED84}"/>
              </a:ext>
            </a:extLst>
          </p:cNvPr>
          <p:cNvSpPr/>
          <p:nvPr/>
        </p:nvSpPr>
        <p:spPr>
          <a:xfrm>
            <a:off x="1163140" y="5105826"/>
            <a:ext cx="2520798" cy="90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010">
              <a:spcBef>
                <a:spcPts val="769"/>
              </a:spcBef>
              <a:defRPr/>
            </a:pPr>
            <a:r>
              <a:rPr lang="en-US" sz="2307" spc="10" dirty="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7x Lower Change </a:t>
            </a:r>
          </a:p>
          <a:p>
            <a:pPr algn="ctr" defTabSz="896010">
              <a:spcBef>
                <a:spcPts val="769"/>
              </a:spcBef>
              <a:defRPr/>
            </a:pPr>
            <a:r>
              <a:rPr lang="en-US" sz="2307" spc="10" dirty="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Failure Rate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05ABE3-0CFB-4C21-880F-94F20C8A2865}"/>
              </a:ext>
            </a:extLst>
          </p:cNvPr>
          <p:cNvSpPr/>
          <p:nvPr/>
        </p:nvSpPr>
        <p:spPr>
          <a:xfrm>
            <a:off x="1256391" y="1741667"/>
            <a:ext cx="2334294" cy="90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46x Deployment</a:t>
            </a:r>
          </a:p>
          <a:p>
            <a:pPr algn="ctr" defTabSz="896010">
              <a:spcBef>
                <a:spcPts val="769"/>
              </a:spcBef>
              <a:defRPr/>
            </a:pPr>
            <a:r>
              <a:rPr lang="en-US" sz="2307" spc="1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Frequency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44ED3E-9381-4006-A68F-FF4F8A668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76607" y="3355899"/>
            <a:ext cx="835355" cy="835355"/>
            <a:chOff x="3440179" y="3387107"/>
            <a:chExt cx="869193" cy="86919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9D1D0A9-2539-416C-8EFC-9AFA0BD6D4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40179" y="3387107"/>
              <a:ext cx="869193" cy="8691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2306" tIns="137845" rIns="172306" bIns="1378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62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speedometer_2">
              <a:extLst>
                <a:ext uri="{FF2B5EF4-FFF2-40B4-BE49-F238E27FC236}">
                  <a16:creationId xmlns:a16="http://schemas.microsoft.com/office/drawing/2014/main" id="{B718141A-4899-40CD-A4D7-21BEED8E5A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19307" y="3566235"/>
              <a:ext cx="510936" cy="510936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9050" cap="rnd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914314">
                <a:defRPr/>
              </a:pPr>
              <a:endParaRPr lang="en-US" kern="0" dirty="0">
                <a:solidFill>
                  <a:srgbClr val="0078D7"/>
                </a:solidFill>
                <a:latin typeface="Segoe UI Semilight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D3924E-F365-4B20-B920-D431785B2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93402" y="3254400"/>
            <a:ext cx="835355" cy="1017447"/>
            <a:chOff x="8035882" y="3281497"/>
            <a:chExt cx="869193" cy="105866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C04F600-F0CD-497E-B8E0-AC21EE4850C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5882" y="3365508"/>
              <a:ext cx="869193" cy="86919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2306" tIns="137845" rIns="172306" bIns="1378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62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Business Trans large">
              <a:extLst>
                <a:ext uri="{FF2B5EF4-FFF2-40B4-BE49-F238E27FC236}">
                  <a16:creationId xmlns:a16="http://schemas.microsoft.com/office/drawing/2014/main" id="{1A27732C-C27F-4468-945F-F18FAC15BB10}"/>
                </a:ext>
              </a:extLst>
            </p:cNvPr>
            <p:cNvSpPr txBox="1"/>
            <p:nvPr/>
          </p:nvSpPr>
          <p:spPr>
            <a:xfrm>
              <a:off x="8279682" y="3281497"/>
              <a:ext cx="376645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6010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z="3075" spc="10" dirty="0">
                  <a:ln w="3175">
                    <a:noFill/>
                  </a:ln>
                  <a:solidFill>
                    <a:srgbClr val="0078D7"/>
                  </a:solidFill>
                  <a:latin typeface="Segoe UI Semibold"/>
                  <a:cs typeface="Segoe UI Light" panose="020B0502040204020203" pitchFamily="34" charset="0"/>
                </a:rPr>
                <a:t>$</a:t>
              </a:r>
              <a:endParaRPr lang="en-US" sz="2307" spc="10" dirty="0">
                <a:ln w="3175">
                  <a:noFill/>
                </a:ln>
                <a:solidFill>
                  <a:srgbClr val="0078D7"/>
                </a:solidFill>
                <a:latin typeface="Segoe UI Semibold"/>
                <a:cs typeface="Segoe UI Light" panose="020B0502040204020203" pitchFamily="34" charset="0"/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70E3DF0C-A06A-4929-B941-4EB13229A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92356" y="4939575"/>
            <a:ext cx="835355" cy="8353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2306" tIns="137845" rIns="172306" bIns="1378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784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262" kern="0" dirty="0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82DE540-D679-44C5-874C-E1BCD31C0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2356" y="1772223"/>
            <a:ext cx="835355" cy="835355"/>
            <a:chOff x="7540587" y="1807263"/>
            <a:chExt cx="852106" cy="8521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8ECDF98-883F-4F5E-BFAE-67F840B0EF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40587" y="1807263"/>
              <a:ext cx="852106" cy="85210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2306" tIns="137845" rIns="172306" bIns="13784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62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6462EA56-B94F-4AFA-818B-803246C94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5848" y="2015603"/>
              <a:ext cx="410330" cy="410330"/>
            </a:xfrm>
            <a:prstGeom prst="rect">
              <a:avLst/>
            </a:prstGeom>
          </p:spPr>
        </p:pic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83286B22-A73D-49B0-B63D-7C9E60598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2465" y="4939575"/>
            <a:ext cx="835355" cy="8353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2306" tIns="137845" rIns="172306" bIns="1378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784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262" kern="0" err="1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52D033A-ED0B-43A6-9265-1D0F8D839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2465" y="1772223"/>
            <a:ext cx="835355" cy="8353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2306" tIns="137845" rIns="172306" bIns="1378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784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262" kern="0" dirty="0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C45D29E2-CF16-46B5-ADCE-BD7AA1AA8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2208" y="1962407"/>
            <a:ext cx="454988" cy="454988"/>
          </a:xfrm>
          <a:prstGeom prst="rect">
            <a:avLst/>
          </a:prstGeom>
        </p:spPr>
      </p:pic>
      <p:grpSp>
        <p:nvGrpSpPr>
          <p:cNvPr id="72" name="Graphic 50">
            <a:extLst>
              <a:ext uri="{FF2B5EF4-FFF2-40B4-BE49-F238E27FC236}">
                <a16:creationId xmlns:a16="http://schemas.microsoft.com/office/drawing/2014/main" id="{365A5FA5-4A17-4D78-829F-CF88ABE1D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72208" y="5065448"/>
            <a:ext cx="390054" cy="490894"/>
            <a:chOff x="4561339" y="5170313"/>
            <a:chExt cx="397875" cy="500737"/>
          </a:xfrm>
        </p:grpSpPr>
        <p:sp>
          <p:nvSpPr>
            <p:cNvPr id="73" name="Freeform 2">
              <a:extLst>
                <a:ext uri="{FF2B5EF4-FFF2-40B4-BE49-F238E27FC236}">
                  <a16:creationId xmlns:a16="http://schemas.microsoft.com/office/drawing/2014/main" id="{1A082384-BE2C-4C0C-AD28-96F903899FD7}"/>
                </a:ext>
              </a:extLst>
            </p:cNvPr>
            <p:cNvSpPr/>
            <p:nvPr/>
          </p:nvSpPr>
          <p:spPr>
            <a:xfrm>
              <a:off x="4561339" y="5170313"/>
              <a:ext cx="392410" cy="418570"/>
            </a:xfrm>
            <a:custGeom>
              <a:avLst/>
              <a:gdLst>
                <a:gd name="connsiteX0" fmla="*/ 13314 w 392409"/>
                <a:gd name="connsiteY0" fmla="*/ 13314 h 418570"/>
                <a:gd name="connsiteX1" fmla="*/ 379563 w 392409"/>
                <a:gd name="connsiteY1" fmla="*/ 13314 h 418570"/>
                <a:gd name="connsiteX2" fmla="*/ 379563 w 392409"/>
                <a:gd name="connsiteY2" fmla="*/ 414920 h 418570"/>
                <a:gd name="connsiteX3" fmla="*/ 13314 w 392409"/>
                <a:gd name="connsiteY3" fmla="*/ 414920 h 41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09" h="418570">
                  <a:moveTo>
                    <a:pt x="13314" y="13314"/>
                  </a:moveTo>
                  <a:lnTo>
                    <a:pt x="379563" y="13314"/>
                  </a:lnTo>
                  <a:lnTo>
                    <a:pt x="379563" y="414920"/>
                  </a:lnTo>
                  <a:lnTo>
                    <a:pt x="13314" y="414920"/>
                  </a:lnTo>
                  <a:close/>
                </a:path>
              </a:pathLst>
            </a:custGeom>
            <a:solidFill>
              <a:schemeClr val="bg2">
                <a:alpha val="0"/>
              </a:schemeClr>
            </a:solidFill>
            <a:ln w="129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14"/>
              <a:endParaRPr lang="en-US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C5165A95-EF8C-424A-9623-D94315A85BDA}"/>
                </a:ext>
              </a:extLst>
            </p:cNvPr>
            <p:cNvSpPr/>
            <p:nvPr/>
          </p:nvSpPr>
          <p:spPr>
            <a:xfrm>
              <a:off x="4566804" y="5252480"/>
              <a:ext cx="392410" cy="418570"/>
            </a:xfrm>
            <a:custGeom>
              <a:avLst/>
              <a:gdLst>
                <a:gd name="connsiteX0" fmla="*/ 315796 w 392409"/>
                <a:gd name="connsiteY0" fmla="*/ 179679 h 418570"/>
                <a:gd name="connsiteX1" fmla="*/ 340730 w 392409"/>
                <a:gd name="connsiteY1" fmla="*/ 185402 h 418570"/>
                <a:gd name="connsiteX2" fmla="*/ 360964 w 392409"/>
                <a:gd name="connsiteY2" fmla="*/ 199299 h 418570"/>
                <a:gd name="connsiteX3" fmla="*/ 374454 w 392409"/>
                <a:gd name="connsiteY3" fmla="*/ 219943 h 418570"/>
                <a:gd name="connsiteX4" fmla="*/ 379563 w 392409"/>
                <a:gd name="connsiteY4" fmla="*/ 244876 h 418570"/>
                <a:gd name="connsiteX5" fmla="*/ 379563 w 392409"/>
                <a:gd name="connsiteY5" fmla="*/ 284117 h 418570"/>
                <a:gd name="connsiteX6" fmla="*/ 353402 w 392409"/>
                <a:gd name="connsiteY6" fmla="*/ 284117 h 418570"/>
                <a:gd name="connsiteX7" fmla="*/ 353402 w 392409"/>
                <a:gd name="connsiteY7" fmla="*/ 244876 h 418570"/>
                <a:gd name="connsiteX8" fmla="*/ 351154 w 392409"/>
                <a:gd name="connsiteY8" fmla="*/ 232410 h 418570"/>
                <a:gd name="connsiteX9" fmla="*/ 345227 w 392409"/>
                <a:gd name="connsiteY9" fmla="*/ 221372 h 418570"/>
                <a:gd name="connsiteX10" fmla="*/ 336234 w 392409"/>
                <a:gd name="connsiteY10" fmla="*/ 212789 h 418570"/>
                <a:gd name="connsiteX11" fmla="*/ 324585 w 392409"/>
                <a:gd name="connsiteY11" fmla="*/ 207271 h 418570"/>
                <a:gd name="connsiteX12" fmla="*/ 326424 w 392409"/>
                <a:gd name="connsiteY12" fmla="*/ 219533 h 418570"/>
                <a:gd name="connsiteX13" fmla="*/ 327242 w 392409"/>
                <a:gd name="connsiteY13" fmla="*/ 231796 h 418570"/>
                <a:gd name="connsiteX14" fmla="*/ 327242 w 392409"/>
                <a:gd name="connsiteY14" fmla="*/ 284117 h 418570"/>
                <a:gd name="connsiteX15" fmla="*/ 327038 w 392409"/>
                <a:gd name="connsiteY15" fmla="*/ 286774 h 418570"/>
                <a:gd name="connsiteX16" fmla="*/ 326628 w 392409"/>
                <a:gd name="connsiteY16" fmla="*/ 289431 h 418570"/>
                <a:gd name="connsiteX17" fmla="*/ 327855 w 392409"/>
                <a:gd name="connsiteY17" fmla="*/ 288205 h 418570"/>
                <a:gd name="connsiteX18" fmla="*/ 346658 w 392409"/>
                <a:gd name="connsiteY18" fmla="*/ 316410 h 418570"/>
                <a:gd name="connsiteX19" fmla="*/ 353198 w 392409"/>
                <a:gd name="connsiteY19" fmla="*/ 349723 h 418570"/>
                <a:gd name="connsiteX20" fmla="*/ 346658 w 392409"/>
                <a:gd name="connsiteY20" fmla="*/ 383037 h 418570"/>
                <a:gd name="connsiteX21" fmla="*/ 327855 w 392409"/>
                <a:gd name="connsiteY21" fmla="*/ 411037 h 418570"/>
                <a:gd name="connsiteX22" fmla="*/ 309460 w 392409"/>
                <a:gd name="connsiteY22" fmla="*/ 392644 h 418570"/>
                <a:gd name="connsiteX23" fmla="*/ 322541 w 392409"/>
                <a:gd name="connsiteY23" fmla="*/ 373227 h 418570"/>
                <a:gd name="connsiteX24" fmla="*/ 327038 w 392409"/>
                <a:gd name="connsiteY24" fmla="*/ 349927 h 418570"/>
                <a:gd name="connsiteX25" fmla="*/ 320701 w 392409"/>
                <a:gd name="connsiteY25" fmla="*/ 322950 h 418570"/>
                <a:gd name="connsiteX26" fmla="*/ 302103 w 392409"/>
                <a:gd name="connsiteY26" fmla="*/ 360351 h 418570"/>
                <a:gd name="connsiteX27" fmla="*/ 273693 w 392409"/>
                <a:gd name="connsiteY27" fmla="*/ 389374 h 418570"/>
                <a:gd name="connsiteX28" fmla="*/ 237518 w 392409"/>
                <a:gd name="connsiteY28" fmla="*/ 408176 h 418570"/>
                <a:gd name="connsiteX29" fmla="*/ 196438 w 392409"/>
                <a:gd name="connsiteY29" fmla="*/ 414921 h 418570"/>
                <a:gd name="connsiteX30" fmla="*/ 155154 w 392409"/>
                <a:gd name="connsiteY30" fmla="*/ 408176 h 418570"/>
                <a:gd name="connsiteX31" fmla="*/ 119183 w 392409"/>
                <a:gd name="connsiteY31" fmla="*/ 389374 h 418570"/>
                <a:gd name="connsiteX32" fmla="*/ 90570 w 392409"/>
                <a:gd name="connsiteY32" fmla="*/ 360351 h 418570"/>
                <a:gd name="connsiteX33" fmla="*/ 72175 w 392409"/>
                <a:gd name="connsiteY33" fmla="*/ 322950 h 418570"/>
                <a:gd name="connsiteX34" fmla="*/ 65840 w 392409"/>
                <a:gd name="connsiteY34" fmla="*/ 349927 h 418570"/>
                <a:gd name="connsiteX35" fmla="*/ 70336 w 392409"/>
                <a:gd name="connsiteY35" fmla="*/ 373227 h 418570"/>
                <a:gd name="connsiteX36" fmla="*/ 83416 w 392409"/>
                <a:gd name="connsiteY36" fmla="*/ 392644 h 418570"/>
                <a:gd name="connsiteX37" fmla="*/ 65022 w 392409"/>
                <a:gd name="connsiteY37" fmla="*/ 411037 h 418570"/>
                <a:gd name="connsiteX38" fmla="*/ 46015 w 392409"/>
                <a:gd name="connsiteY38" fmla="*/ 383037 h 418570"/>
                <a:gd name="connsiteX39" fmla="*/ 39475 w 392409"/>
                <a:gd name="connsiteY39" fmla="*/ 349723 h 418570"/>
                <a:gd name="connsiteX40" fmla="*/ 46015 w 392409"/>
                <a:gd name="connsiteY40" fmla="*/ 316410 h 418570"/>
                <a:gd name="connsiteX41" fmla="*/ 65022 w 392409"/>
                <a:gd name="connsiteY41" fmla="*/ 288205 h 418570"/>
                <a:gd name="connsiteX42" fmla="*/ 66248 w 392409"/>
                <a:gd name="connsiteY42" fmla="*/ 289431 h 418570"/>
                <a:gd name="connsiteX43" fmla="*/ 65840 w 392409"/>
                <a:gd name="connsiteY43" fmla="*/ 286774 h 418570"/>
                <a:gd name="connsiteX44" fmla="*/ 65635 w 392409"/>
                <a:gd name="connsiteY44" fmla="*/ 284117 h 418570"/>
                <a:gd name="connsiteX45" fmla="*/ 65635 w 392409"/>
                <a:gd name="connsiteY45" fmla="*/ 231796 h 418570"/>
                <a:gd name="connsiteX46" fmla="*/ 66248 w 392409"/>
                <a:gd name="connsiteY46" fmla="*/ 219533 h 418570"/>
                <a:gd name="connsiteX47" fmla="*/ 68292 w 392409"/>
                <a:gd name="connsiteY47" fmla="*/ 207271 h 418570"/>
                <a:gd name="connsiteX48" fmla="*/ 56642 w 392409"/>
                <a:gd name="connsiteY48" fmla="*/ 212789 h 418570"/>
                <a:gd name="connsiteX49" fmla="*/ 47445 w 392409"/>
                <a:gd name="connsiteY49" fmla="*/ 221372 h 418570"/>
                <a:gd name="connsiteX50" fmla="*/ 41518 w 392409"/>
                <a:gd name="connsiteY50" fmla="*/ 232410 h 418570"/>
                <a:gd name="connsiteX51" fmla="*/ 39475 w 392409"/>
                <a:gd name="connsiteY51" fmla="*/ 244876 h 418570"/>
                <a:gd name="connsiteX52" fmla="*/ 39475 w 392409"/>
                <a:gd name="connsiteY52" fmla="*/ 284117 h 418570"/>
                <a:gd name="connsiteX53" fmla="*/ 13314 w 392409"/>
                <a:gd name="connsiteY53" fmla="*/ 284117 h 418570"/>
                <a:gd name="connsiteX54" fmla="*/ 13314 w 392409"/>
                <a:gd name="connsiteY54" fmla="*/ 244876 h 418570"/>
                <a:gd name="connsiteX55" fmla="*/ 18219 w 392409"/>
                <a:gd name="connsiteY55" fmla="*/ 219943 h 418570"/>
                <a:gd name="connsiteX56" fmla="*/ 31913 w 392409"/>
                <a:gd name="connsiteY56" fmla="*/ 199299 h 418570"/>
                <a:gd name="connsiteX57" fmla="*/ 52146 w 392409"/>
                <a:gd name="connsiteY57" fmla="*/ 185402 h 418570"/>
                <a:gd name="connsiteX58" fmla="*/ 77080 w 392409"/>
                <a:gd name="connsiteY58" fmla="*/ 179679 h 418570"/>
                <a:gd name="connsiteX59" fmla="*/ 93431 w 392409"/>
                <a:gd name="connsiteY59" fmla="*/ 152087 h 418570"/>
                <a:gd name="connsiteX60" fmla="*/ 71767 w 392409"/>
                <a:gd name="connsiteY60" fmla="*/ 144322 h 418570"/>
                <a:gd name="connsiteX61" fmla="*/ 54803 w 392409"/>
                <a:gd name="connsiteY61" fmla="*/ 129810 h 418570"/>
                <a:gd name="connsiteX62" fmla="*/ 43562 w 392409"/>
                <a:gd name="connsiteY62" fmla="*/ 110599 h 418570"/>
                <a:gd name="connsiteX63" fmla="*/ 39475 w 392409"/>
                <a:gd name="connsiteY63" fmla="*/ 87913 h 418570"/>
                <a:gd name="connsiteX64" fmla="*/ 39475 w 392409"/>
                <a:gd name="connsiteY64" fmla="*/ 48672 h 418570"/>
                <a:gd name="connsiteX65" fmla="*/ 65635 w 392409"/>
                <a:gd name="connsiteY65" fmla="*/ 48672 h 418570"/>
                <a:gd name="connsiteX66" fmla="*/ 65635 w 392409"/>
                <a:gd name="connsiteY66" fmla="*/ 87913 h 418570"/>
                <a:gd name="connsiteX67" fmla="*/ 68701 w 392409"/>
                <a:gd name="connsiteY67" fmla="*/ 103241 h 418570"/>
                <a:gd name="connsiteX68" fmla="*/ 77080 w 392409"/>
                <a:gd name="connsiteY68" fmla="*/ 115708 h 418570"/>
                <a:gd name="connsiteX69" fmla="*/ 89548 w 392409"/>
                <a:gd name="connsiteY69" fmla="*/ 124088 h 418570"/>
                <a:gd name="connsiteX70" fmla="*/ 104876 w 392409"/>
                <a:gd name="connsiteY70" fmla="*/ 127154 h 418570"/>
                <a:gd name="connsiteX71" fmla="*/ 117956 w 392409"/>
                <a:gd name="connsiteY71" fmla="*/ 127154 h 418570"/>
                <a:gd name="connsiteX72" fmla="*/ 117956 w 392409"/>
                <a:gd name="connsiteY72" fmla="*/ 127767 h 418570"/>
                <a:gd name="connsiteX73" fmla="*/ 137577 w 392409"/>
                <a:gd name="connsiteY73" fmla="*/ 115708 h 418570"/>
                <a:gd name="connsiteX74" fmla="*/ 132672 w 392409"/>
                <a:gd name="connsiteY74" fmla="*/ 102219 h 418570"/>
                <a:gd name="connsiteX75" fmla="*/ 131037 w 392409"/>
                <a:gd name="connsiteY75" fmla="*/ 87913 h 418570"/>
                <a:gd name="connsiteX76" fmla="*/ 137373 w 392409"/>
                <a:gd name="connsiteY76" fmla="*/ 60321 h 418570"/>
                <a:gd name="connsiteX77" fmla="*/ 108759 w 392409"/>
                <a:gd name="connsiteY77" fmla="*/ 31708 h 418570"/>
                <a:gd name="connsiteX78" fmla="*/ 127154 w 392409"/>
                <a:gd name="connsiteY78" fmla="*/ 13314 h 418570"/>
                <a:gd name="connsiteX79" fmla="*/ 153110 w 392409"/>
                <a:gd name="connsiteY79" fmla="*/ 39270 h 418570"/>
                <a:gd name="connsiteX80" fmla="*/ 173140 w 392409"/>
                <a:gd name="connsiteY80" fmla="*/ 27007 h 418570"/>
                <a:gd name="connsiteX81" fmla="*/ 196438 w 392409"/>
                <a:gd name="connsiteY81" fmla="*/ 22511 h 418570"/>
                <a:gd name="connsiteX82" fmla="*/ 219533 w 392409"/>
                <a:gd name="connsiteY82" fmla="*/ 27007 h 418570"/>
                <a:gd name="connsiteX83" fmla="*/ 239767 w 392409"/>
                <a:gd name="connsiteY83" fmla="*/ 39270 h 418570"/>
                <a:gd name="connsiteX84" fmla="*/ 265724 w 392409"/>
                <a:gd name="connsiteY84" fmla="*/ 13314 h 418570"/>
                <a:gd name="connsiteX85" fmla="*/ 284117 w 392409"/>
                <a:gd name="connsiteY85" fmla="*/ 31708 h 418570"/>
                <a:gd name="connsiteX86" fmla="*/ 255504 w 392409"/>
                <a:gd name="connsiteY86" fmla="*/ 60321 h 418570"/>
                <a:gd name="connsiteX87" fmla="*/ 261840 w 392409"/>
                <a:gd name="connsiteY87" fmla="*/ 87913 h 418570"/>
                <a:gd name="connsiteX88" fmla="*/ 260001 w 392409"/>
                <a:gd name="connsiteY88" fmla="*/ 102219 h 418570"/>
                <a:gd name="connsiteX89" fmla="*/ 255300 w 392409"/>
                <a:gd name="connsiteY89" fmla="*/ 115708 h 418570"/>
                <a:gd name="connsiteX90" fmla="*/ 265314 w 392409"/>
                <a:gd name="connsiteY90" fmla="*/ 121431 h 418570"/>
                <a:gd name="connsiteX91" fmla="*/ 274920 w 392409"/>
                <a:gd name="connsiteY91" fmla="*/ 127767 h 418570"/>
                <a:gd name="connsiteX92" fmla="*/ 274920 w 392409"/>
                <a:gd name="connsiteY92" fmla="*/ 127154 h 418570"/>
                <a:gd name="connsiteX93" fmla="*/ 288001 w 392409"/>
                <a:gd name="connsiteY93" fmla="*/ 127154 h 418570"/>
                <a:gd name="connsiteX94" fmla="*/ 303329 w 392409"/>
                <a:gd name="connsiteY94" fmla="*/ 124088 h 418570"/>
                <a:gd name="connsiteX95" fmla="*/ 315796 w 392409"/>
                <a:gd name="connsiteY95" fmla="*/ 115708 h 418570"/>
                <a:gd name="connsiteX96" fmla="*/ 324176 w 392409"/>
                <a:gd name="connsiteY96" fmla="*/ 103241 h 418570"/>
                <a:gd name="connsiteX97" fmla="*/ 327242 w 392409"/>
                <a:gd name="connsiteY97" fmla="*/ 87913 h 418570"/>
                <a:gd name="connsiteX98" fmla="*/ 327242 w 392409"/>
                <a:gd name="connsiteY98" fmla="*/ 48672 h 418570"/>
                <a:gd name="connsiteX99" fmla="*/ 353402 w 392409"/>
                <a:gd name="connsiteY99" fmla="*/ 48672 h 418570"/>
                <a:gd name="connsiteX100" fmla="*/ 353402 w 392409"/>
                <a:gd name="connsiteY100" fmla="*/ 87913 h 418570"/>
                <a:gd name="connsiteX101" fmla="*/ 349315 w 392409"/>
                <a:gd name="connsiteY101" fmla="*/ 110599 h 418570"/>
                <a:gd name="connsiteX102" fmla="*/ 338073 w 392409"/>
                <a:gd name="connsiteY102" fmla="*/ 129810 h 418570"/>
                <a:gd name="connsiteX103" fmla="*/ 320906 w 392409"/>
                <a:gd name="connsiteY103" fmla="*/ 144322 h 418570"/>
                <a:gd name="connsiteX104" fmla="*/ 299446 w 392409"/>
                <a:gd name="connsiteY104" fmla="*/ 152087 h 418570"/>
                <a:gd name="connsiteX105" fmla="*/ 315796 w 392409"/>
                <a:gd name="connsiteY105" fmla="*/ 179679 h 418570"/>
                <a:gd name="connsiteX106" fmla="*/ 196438 w 392409"/>
                <a:gd name="connsiteY106" fmla="*/ 48672 h 418570"/>
                <a:gd name="connsiteX107" fmla="*/ 181110 w 392409"/>
                <a:gd name="connsiteY107" fmla="*/ 51737 h 418570"/>
                <a:gd name="connsiteX108" fmla="*/ 168643 w 392409"/>
                <a:gd name="connsiteY108" fmla="*/ 60117 h 418570"/>
                <a:gd name="connsiteX109" fmla="*/ 160263 w 392409"/>
                <a:gd name="connsiteY109" fmla="*/ 72584 h 418570"/>
                <a:gd name="connsiteX110" fmla="*/ 157197 w 392409"/>
                <a:gd name="connsiteY110" fmla="*/ 87913 h 418570"/>
                <a:gd name="connsiteX111" fmla="*/ 162103 w 392409"/>
                <a:gd name="connsiteY111" fmla="*/ 106307 h 418570"/>
                <a:gd name="connsiteX112" fmla="*/ 179066 w 392409"/>
                <a:gd name="connsiteY112" fmla="*/ 102832 h 418570"/>
                <a:gd name="connsiteX113" fmla="*/ 196438 w 392409"/>
                <a:gd name="connsiteY113" fmla="*/ 101402 h 418570"/>
                <a:gd name="connsiteX114" fmla="*/ 213606 w 392409"/>
                <a:gd name="connsiteY114" fmla="*/ 102832 h 418570"/>
                <a:gd name="connsiteX115" fmla="*/ 230774 w 392409"/>
                <a:gd name="connsiteY115" fmla="*/ 106307 h 418570"/>
                <a:gd name="connsiteX116" fmla="*/ 235679 w 392409"/>
                <a:gd name="connsiteY116" fmla="*/ 87913 h 418570"/>
                <a:gd name="connsiteX117" fmla="*/ 232613 w 392409"/>
                <a:gd name="connsiteY117" fmla="*/ 72584 h 418570"/>
                <a:gd name="connsiteX118" fmla="*/ 224234 w 392409"/>
                <a:gd name="connsiteY118" fmla="*/ 60117 h 418570"/>
                <a:gd name="connsiteX119" fmla="*/ 211767 w 392409"/>
                <a:gd name="connsiteY119" fmla="*/ 51737 h 418570"/>
                <a:gd name="connsiteX120" fmla="*/ 196438 w 392409"/>
                <a:gd name="connsiteY120" fmla="*/ 48672 h 418570"/>
                <a:gd name="connsiteX121" fmla="*/ 301081 w 392409"/>
                <a:gd name="connsiteY121" fmla="*/ 231796 h 418570"/>
                <a:gd name="connsiteX122" fmla="*/ 292702 w 392409"/>
                <a:gd name="connsiteY122" fmla="*/ 191534 h 418570"/>
                <a:gd name="connsiteX123" fmla="*/ 270015 w 392409"/>
                <a:gd name="connsiteY123" fmla="*/ 158219 h 418570"/>
                <a:gd name="connsiteX124" fmla="*/ 236906 w 392409"/>
                <a:gd name="connsiteY124" fmla="*/ 135533 h 418570"/>
                <a:gd name="connsiteX125" fmla="*/ 196438 w 392409"/>
                <a:gd name="connsiteY125" fmla="*/ 127154 h 418570"/>
                <a:gd name="connsiteX126" fmla="*/ 155971 w 392409"/>
                <a:gd name="connsiteY126" fmla="*/ 135533 h 418570"/>
                <a:gd name="connsiteX127" fmla="*/ 122657 w 392409"/>
                <a:gd name="connsiteY127" fmla="*/ 158219 h 418570"/>
                <a:gd name="connsiteX128" fmla="*/ 100175 w 392409"/>
                <a:gd name="connsiteY128" fmla="*/ 191534 h 418570"/>
                <a:gd name="connsiteX129" fmla="*/ 91796 w 392409"/>
                <a:gd name="connsiteY129" fmla="*/ 231796 h 418570"/>
                <a:gd name="connsiteX130" fmla="*/ 91796 w 392409"/>
                <a:gd name="connsiteY130" fmla="*/ 284117 h 418570"/>
                <a:gd name="connsiteX131" fmla="*/ 99971 w 392409"/>
                <a:gd name="connsiteY131" fmla="*/ 324789 h 418570"/>
                <a:gd name="connsiteX132" fmla="*/ 122453 w 392409"/>
                <a:gd name="connsiteY132" fmla="*/ 358102 h 418570"/>
                <a:gd name="connsiteX133" fmla="*/ 155766 w 392409"/>
                <a:gd name="connsiteY133" fmla="*/ 380585 h 418570"/>
                <a:gd name="connsiteX134" fmla="*/ 196438 w 392409"/>
                <a:gd name="connsiteY134" fmla="*/ 388760 h 418570"/>
                <a:gd name="connsiteX135" fmla="*/ 237110 w 392409"/>
                <a:gd name="connsiteY135" fmla="*/ 380585 h 418570"/>
                <a:gd name="connsiteX136" fmla="*/ 270219 w 392409"/>
                <a:gd name="connsiteY136" fmla="*/ 358102 h 418570"/>
                <a:gd name="connsiteX137" fmla="*/ 292702 w 392409"/>
                <a:gd name="connsiteY137" fmla="*/ 324789 h 418570"/>
                <a:gd name="connsiteX138" fmla="*/ 301081 w 392409"/>
                <a:gd name="connsiteY138" fmla="*/ 284117 h 418570"/>
                <a:gd name="connsiteX139" fmla="*/ 301081 w 392409"/>
                <a:gd name="connsiteY139" fmla="*/ 231796 h 41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392409" h="418570">
                  <a:moveTo>
                    <a:pt x="315796" y="179679"/>
                  </a:moveTo>
                  <a:cubicBezTo>
                    <a:pt x="324653" y="179952"/>
                    <a:pt x="332964" y="181859"/>
                    <a:pt x="340730" y="185402"/>
                  </a:cubicBezTo>
                  <a:cubicBezTo>
                    <a:pt x="348497" y="188808"/>
                    <a:pt x="355241" y="193441"/>
                    <a:pt x="360964" y="199299"/>
                  </a:cubicBezTo>
                  <a:cubicBezTo>
                    <a:pt x="366687" y="205158"/>
                    <a:pt x="371184" y="212040"/>
                    <a:pt x="374454" y="219943"/>
                  </a:cubicBezTo>
                  <a:cubicBezTo>
                    <a:pt x="377860" y="227709"/>
                    <a:pt x="379563" y="236020"/>
                    <a:pt x="379563" y="244876"/>
                  </a:cubicBezTo>
                  <a:lnTo>
                    <a:pt x="379563" y="284117"/>
                  </a:lnTo>
                  <a:lnTo>
                    <a:pt x="353402" y="284117"/>
                  </a:lnTo>
                  <a:lnTo>
                    <a:pt x="353402" y="244876"/>
                  </a:lnTo>
                  <a:cubicBezTo>
                    <a:pt x="353402" y="240517"/>
                    <a:pt x="352653" y="236361"/>
                    <a:pt x="351154" y="232410"/>
                  </a:cubicBezTo>
                  <a:cubicBezTo>
                    <a:pt x="349792" y="228322"/>
                    <a:pt x="347816" y="224643"/>
                    <a:pt x="345227" y="221372"/>
                  </a:cubicBezTo>
                  <a:cubicBezTo>
                    <a:pt x="342775" y="217966"/>
                    <a:pt x="339776" y="215106"/>
                    <a:pt x="336234" y="212789"/>
                  </a:cubicBezTo>
                  <a:cubicBezTo>
                    <a:pt x="332692" y="210337"/>
                    <a:pt x="328809" y="208497"/>
                    <a:pt x="324585" y="207271"/>
                  </a:cubicBezTo>
                  <a:cubicBezTo>
                    <a:pt x="325403" y="211222"/>
                    <a:pt x="326015" y="215310"/>
                    <a:pt x="326424" y="219533"/>
                  </a:cubicBezTo>
                  <a:cubicBezTo>
                    <a:pt x="326970" y="223621"/>
                    <a:pt x="327242" y="227709"/>
                    <a:pt x="327242" y="231796"/>
                  </a:cubicBezTo>
                  <a:lnTo>
                    <a:pt x="327242" y="284117"/>
                  </a:lnTo>
                  <a:cubicBezTo>
                    <a:pt x="327242" y="285071"/>
                    <a:pt x="327174" y="285957"/>
                    <a:pt x="327038" y="286774"/>
                  </a:cubicBezTo>
                  <a:cubicBezTo>
                    <a:pt x="326902" y="287592"/>
                    <a:pt x="326764" y="288477"/>
                    <a:pt x="326628" y="289431"/>
                  </a:cubicBezTo>
                  <a:lnTo>
                    <a:pt x="327855" y="288205"/>
                  </a:lnTo>
                  <a:cubicBezTo>
                    <a:pt x="336030" y="296380"/>
                    <a:pt x="342297" y="305781"/>
                    <a:pt x="346658" y="316410"/>
                  </a:cubicBezTo>
                  <a:cubicBezTo>
                    <a:pt x="351018" y="327037"/>
                    <a:pt x="353198" y="338142"/>
                    <a:pt x="353198" y="349723"/>
                  </a:cubicBezTo>
                  <a:cubicBezTo>
                    <a:pt x="353198" y="361304"/>
                    <a:pt x="351018" y="372410"/>
                    <a:pt x="346658" y="383037"/>
                  </a:cubicBezTo>
                  <a:cubicBezTo>
                    <a:pt x="342297" y="393529"/>
                    <a:pt x="336030" y="402862"/>
                    <a:pt x="327855" y="411037"/>
                  </a:cubicBezTo>
                  <a:lnTo>
                    <a:pt x="309460" y="392644"/>
                  </a:lnTo>
                  <a:cubicBezTo>
                    <a:pt x="315183" y="386921"/>
                    <a:pt x="319544" y="380449"/>
                    <a:pt x="322541" y="373227"/>
                  </a:cubicBezTo>
                  <a:cubicBezTo>
                    <a:pt x="325539" y="365869"/>
                    <a:pt x="327038" y="358102"/>
                    <a:pt x="327038" y="349927"/>
                  </a:cubicBezTo>
                  <a:cubicBezTo>
                    <a:pt x="327038" y="340662"/>
                    <a:pt x="324925" y="331670"/>
                    <a:pt x="320701" y="322950"/>
                  </a:cubicBezTo>
                  <a:cubicBezTo>
                    <a:pt x="316478" y="336575"/>
                    <a:pt x="310278" y="349042"/>
                    <a:pt x="302103" y="360351"/>
                  </a:cubicBezTo>
                  <a:cubicBezTo>
                    <a:pt x="294063" y="371660"/>
                    <a:pt x="284595" y="381334"/>
                    <a:pt x="273693" y="389374"/>
                  </a:cubicBezTo>
                  <a:cubicBezTo>
                    <a:pt x="262794" y="397413"/>
                    <a:pt x="250735" y="403679"/>
                    <a:pt x="237518" y="408176"/>
                  </a:cubicBezTo>
                  <a:cubicBezTo>
                    <a:pt x="224438" y="412672"/>
                    <a:pt x="210746" y="414921"/>
                    <a:pt x="196438" y="414921"/>
                  </a:cubicBezTo>
                  <a:cubicBezTo>
                    <a:pt x="182131" y="414921"/>
                    <a:pt x="168371" y="412672"/>
                    <a:pt x="155154" y="408176"/>
                  </a:cubicBezTo>
                  <a:cubicBezTo>
                    <a:pt x="142073" y="403679"/>
                    <a:pt x="130083" y="397413"/>
                    <a:pt x="119183" y="389374"/>
                  </a:cubicBezTo>
                  <a:cubicBezTo>
                    <a:pt x="108283" y="381334"/>
                    <a:pt x="98745" y="371660"/>
                    <a:pt x="90570" y="360351"/>
                  </a:cubicBezTo>
                  <a:cubicBezTo>
                    <a:pt x="82531" y="349042"/>
                    <a:pt x="76399" y="336575"/>
                    <a:pt x="72175" y="322950"/>
                  </a:cubicBezTo>
                  <a:cubicBezTo>
                    <a:pt x="67951" y="331670"/>
                    <a:pt x="65840" y="340662"/>
                    <a:pt x="65840" y="349927"/>
                  </a:cubicBezTo>
                  <a:cubicBezTo>
                    <a:pt x="65840" y="358102"/>
                    <a:pt x="67338" y="365869"/>
                    <a:pt x="70336" y="373227"/>
                  </a:cubicBezTo>
                  <a:cubicBezTo>
                    <a:pt x="73333" y="380449"/>
                    <a:pt x="77694" y="386921"/>
                    <a:pt x="83416" y="392644"/>
                  </a:cubicBezTo>
                  <a:lnTo>
                    <a:pt x="65022" y="411037"/>
                  </a:lnTo>
                  <a:cubicBezTo>
                    <a:pt x="56847" y="402862"/>
                    <a:pt x="50511" y="393529"/>
                    <a:pt x="46015" y="383037"/>
                  </a:cubicBezTo>
                  <a:cubicBezTo>
                    <a:pt x="41655" y="372410"/>
                    <a:pt x="39475" y="361304"/>
                    <a:pt x="39475" y="349723"/>
                  </a:cubicBezTo>
                  <a:cubicBezTo>
                    <a:pt x="39475" y="338142"/>
                    <a:pt x="41655" y="327037"/>
                    <a:pt x="46015" y="316410"/>
                  </a:cubicBezTo>
                  <a:cubicBezTo>
                    <a:pt x="50511" y="305781"/>
                    <a:pt x="56847" y="296380"/>
                    <a:pt x="65022" y="288205"/>
                  </a:cubicBezTo>
                  <a:lnTo>
                    <a:pt x="66248" y="289431"/>
                  </a:lnTo>
                  <a:cubicBezTo>
                    <a:pt x="66112" y="288477"/>
                    <a:pt x="65976" y="287592"/>
                    <a:pt x="65840" y="286774"/>
                  </a:cubicBezTo>
                  <a:cubicBezTo>
                    <a:pt x="65703" y="285957"/>
                    <a:pt x="65635" y="285071"/>
                    <a:pt x="65635" y="284117"/>
                  </a:cubicBezTo>
                  <a:lnTo>
                    <a:pt x="65635" y="231796"/>
                  </a:lnTo>
                  <a:cubicBezTo>
                    <a:pt x="65635" y="227709"/>
                    <a:pt x="65840" y="223621"/>
                    <a:pt x="66248" y="219533"/>
                  </a:cubicBezTo>
                  <a:cubicBezTo>
                    <a:pt x="66793" y="215310"/>
                    <a:pt x="67475" y="211222"/>
                    <a:pt x="68292" y="207271"/>
                  </a:cubicBezTo>
                  <a:cubicBezTo>
                    <a:pt x="64068" y="208497"/>
                    <a:pt x="60185" y="210337"/>
                    <a:pt x="56642" y="212789"/>
                  </a:cubicBezTo>
                  <a:cubicBezTo>
                    <a:pt x="53100" y="215106"/>
                    <a:pt x="50034" y="217966"/>
                    <a:pt x="47445" y="221372"/>
                  </a:cubicBezTo>
                  <a:cubicBezTo>
                    <a:pt x="44993" y="224643"/>
                    <a:pt x="43017" y="228322"/>
                    <a:pt x="41518" y="232410"/>
                  </a:cubicBezTo>
                  <a:cubicBezTo>
                    <a:pt x="40156" y="236361"/>
                    <a:pt x="39475" y="240517"/>
                    <a:pt x="39475" y="244876"/>
                  </a:cubicBezTo>
                  <a:lnTo>
                    <a:pt x="39475" y="284117"/>
                  </a:lnTo>
                  <a:lnTo>
                    <a:pt x="13314" y="284117"/>
                  </a:lnTo>
                  <a:lnTo>
                    <a:pt x="13314" y="244876"/>
                  </a:lnTo>
                  <a:cubicBezTo>
                    <a:pt x="13314" y="236020"/>
                    <a:pt x="14949" y="227709"/>
                    <a:pt x="18219" y="219943"/>
                  </a:cubicBezTo>
                  <a:cubicBezTo>
                    <a:pt x="21625" y="212040"/>
                    <a:pt x="26190" y="205158"/>
                    <a:pt x="31913" y="199299"/>
                  </a:cubicBezTo>
                  <a:cubicBezTo>
                    <a:pt x="37635" y="193441"/>
                    <a:pt x="44380" y="188808"/>
                    <a:pt x="52146" y="185402"/>
                  </a:cubicBezTo>
                  <a:cubicBezTo>
                    <a:pt x="59913" y="181859"/>
                    <a:pt x="68224" y="179952"/>
                    <a:pt x="77080" y="179679"/>
                  </a:cubicBezTo>
                  <a:cubicBezTo>
                    <a:pt x="81304" y="170142"/>
                    <a:pt x="86754" y="160944"/>
                    <a:pt x="93431" y="152087"/>
                  </a:cubicBezTo>
                  <a:cubicBezTo>
                    <a:pt x="85664" y="150726"/>
                    <a:pt x="78443" y="148137"/>
                    <a:pt x="71767" y="144322"/>
                  </a:cubicBezTo>
                  <a:cubicBezTo>
                    <a:pt x="65226" y="140370"/>
                    <a:pt x="59572" y="135533"/>
                    <a:pt x="54803" y="129810"/>
                  </a:cubicBezTo>
                  <a:cubicBezTo>
                    <a:pt x="50034" y="124088"/>
                    <a:pt x="46287" y="117684"/>
                    <a:pt x="43562" y="110599"/>
                  </a:cubicBezTo>
                  <a:cubicBezTo>
                    <a:pt x="40837" y="103377"/>
                    <a:pt x="39475" y="95815"/>
                    <a:pt x="39475" y="87913"/>
                  </a:cubicBezTo>
                  <a:lnTo>
                    <a:pt x="39475" y="48672"/>
                  </a:lnTo>
                  <a:lnTo>
                    <a:pt x="65635" y="48672"/>
                  </a:lnTo>
                  <a:lnTo>
                    <a:pt x="65635" y="87913"/>
                  </a:lnTo>
                  <a:cubicBezTo>
                    <a:pt x="65635" y="93363"/>
                    <a:pt x="66657" y="98472"/>
                    <a:pt x="68701" y="103241"/>
                  </a:cubicBezTo>
                  <a:cubicBezTo>
                    <a:pt x="70745" y="108010"/>
                    <a:pt x="73538" y="112166"/>
                    <a:pt x="77080" y="115708"/>
                  </a:cubicBezTo>
                  <a:cubicBezTo>
                    <a:pt x="80623" y="119251"/>
                    <a:pt x="84779" y="122044"/>
                    <a:pt x="89548" y="124088"/>
                  </a:cubicBezTo>
                  <a:cubicBezTo>
                    <a:pt x="94317" y="126132"/>
                    <a:pt x="99426" y="127154"/>
                    <a:pt x="104876" y="127154"/>
                  </a:cubicBezTo>
                  <a:lnTo>
                    <a:pt x="117956" y="127154"/>
                  </a:lnTo>
                  <a:lnTo>
                    <a:pt x="117956" y="127767"/>
                  </a:lnTo>
                  <a:cubicBezTo>
                    <a:pt x="124360" y="122998"/>
                    <a:pt x="130900" y="118978"/>
                    <a:pt x="137577" y="115708"/>
                  </a:cubicBezTo>
                  <a:cubicBezTo>
                    <a:pt x="135533" y="111348"/>
                    <a:pt x="133898" y="106852"/>
                    <a:pt x="132672" y="102219"/>
                  </a:cubicBezTo>
                  <a:cubicBezTo>
                    <a:pt x="131582" y="97450"/>
                    <a:pt x="131037" y="92681"/>
                    <a:pt x="131037" y="87913"/>
                  </a:cubicBezTo>
                  <a:cubicBezTo>
                    <a:pt x="131037" y="78375"/>
                    <a:pt x="133149" y="69178"/>
                    <a:pt x="137373" y="60321"/>
                  </a:cubicBezTo>
                  <a:lnTo>
                    <a:pt x="108759" y="31708"/>
                  </a:lnTo>
                  <a:lnTo>
                    <a:pt x="127154" y="13314"/>
                  </a:lnTo>
                  <a:lnTo>
                    <a:pt x="153110" y="39270"/>
                  </a:lnTo>
                  <a:cubicBezTo>
                    <a:pt x="159241" y="33956"/>
                    <a:pt x="165918" y="29869"/>
                    <a:pt x="173140" y="27007"/>
                  </a:cubicBezTo>
                  <a:cubicBezTo>
                    <a:pt x="180496" y="24010"/>
                    <a:pt x="188263" y="22511"/>
                    <a:pt x="196438" y="22511"/>
                  </a:cubicBezTo>
                  <a:cubicBezTo>
                    <a:pt x="204614" y="22511"/>
                    <a:pt x="212311" y="24010"/>
                    <a:pt x="219533" y="27007"/>
                  </a:cubicBezTo>
                  <a:cubicBezTo>
                    <a:pt x="226891" y="29869"/>
                    <a:pt x="233636" y="33956"/>
                    <a:pt x="239767" y="39270"/>
                  </a:cubicBezTo>
                  <a:lnTo>
                    <a:pt x="265724" y="13314"/>
                  </a:lnTo>
                  <a:lnTo>
                    <a:pt x="284117" y="31708"/>
                  </a:lnTo>
                  <a:lnTo>
                    <a:pt x="255504" y="60321"/>
                  </a:lnTo>
                  <a:cubicBezTo>
                    <a:pt x="259728" y="69178"/>
                    <a:pt x="261840" y="78375"/>
                    <a:pt x="261840" y="87913"/>
                  </a:cubicBezTo>
                  <a:cubicBezTo>
                    <a:pt x="261840" y="92681"/>
                    <a:pt x="261227" y="97450"/>
                    <a:pt x="260001" y="102219"/>
                  </a:cubicBezTo>
                  <a:cubicBezTo>
                    <a:pt x="258910" y="106852"/>
                    <a:pt x="257343" y="111348"/>
                    <a:pt x="255300" y="115708"/>
                  </a:cubicBezTo>
                  <a:cubicBezTo>
                    <a:pt x="258842" y="117480"/>
                    <a:pt x="262180" y="119387"/>
                    <a:pt x="265314" y="121431"/>
                  </a:cubicBezTo>
                  <a:cubicBezTo>
                    <a:pt x="268584" y="123338"/>
                    <a:pt x="271786" y="125450"/>
                    <a:pt x="274920" y="127767"/>
                  </a:cubicBezTo>
                  <a:lnTo>
                    <a:pt x="274920" y="127154"/>
                  </a:lnTo>
                  <a:lnTo>
                    <a:pt x="288001" y="127154"/>
                  </a:lnTo>
                  <a:cubicBezTo>
                    <a:pt x="293451" y="127154"/>
                    <a:pt x="298560" y="126132"/>
                    <a:pt x="303329" y="124088"/>
                  </a:cubicBezTo>
                  <a:cubicBezTo>
                    <a:pt x="308099" y="122044"/>
                    <a:pt x="312254" y="119251"/>
                    <a:pt x="315796" y="115708"/>
                  </a:cubicBezTo>
                  <a:cubicBezTo>
                    <a:pt x="319338" y="112166"/>
                    <a:pt x="322132" y="108010"/>
                    <a:pt x="324176" y="103241"/>
                  </a:cubicBezTo>
                  <a:cubicBezTo>
                    <a:pt x="326220" y="98472"/>
                    <a:pt x="327242" y="93363"/>
                    <a:pt x="327242" y="87913"/>
                  </a:cubicBezTo>
                  <a:lnTo>
                    <a:pt x="327242" y="48672"/>
                  </a:lnTo>
                  <a:lnTo>
                    <a:pt x="353402" y="48672"/>
                  </a:lnTo>
                  <a:lnTo>
                    <a:pt x="353402" y="87913"/>
                  </a:lnTo>
                  <a:cubicBezTo>
                    <a:pt x="353402" y="95815"/>
                    <a:pt x="352039" y="103377"/>
                    <a:pt x="349315" y="110599"/>
                  </a:cubicBezTo>
                  <a:cubicBezTo>
                    <a:pt x="346590" y="117684"/>
                    <a:pt x="342843" y="124088"/>
                    <a:pt x="338073" y="129810"/>
                  </a:cubicBezTo>
                  <a:cubicBezTo>
                    <a:pt x="333304" y="135533"/>
                    <a:pt x="327582" y="140370"/>
                    <a:pt x="320906" y="144322"/>
                  </a:cubicBezTo>
                  <a:cubicBezTo>
                    <a:pt x="314365" y="148137"/>
                    <a:pt x="307213" y="150726"/>
                    <a:pt x="299446" y="152087"/>
                  </a:cubicBezTo>
                  <a:cubicBezTo>
                    <a:pt x="306122" y="160944"/>
                    <a:pt x="311573" y="170142"/>
                    <a:pt x="315796" y="179679"/>
                  </a:cubicBezTo>
                  <a:close/>
                  <a:moveTo>
                    <a:pt x="196438" y="48672"/>
                  </a:moveTo>
                  <a:cubicBezTo>
                    <a:pt x="190988" y="48672"/>
                    <a:pt x="185879" y="49693"/>
                    <a:pt x="181110" y="51737"/>
                  </a:cubicBezTo>
                  <a:cubicBezTo>
                    <a:pt x="176340" y="53781"/>
                    <a:pt x="172185" y="56574"/>
                    <a:pt x="168643" y="60117"/>
                  </a:cubicBezTo>
                  <a:cubicBezTo>
                    <a:pt x="165101" y="63659"/>
                    <a:pt x="162307" y="67815"/>
                    <a:pt x="160263" y="72584"/>
                  </a:cubicBezTo>
                  <a:cubicBezTo>
                    <a:pt x="158219" y="77353"/>
                    <a:pt x="157197" y="82462"/>
                    <a:pt x="157197" y="87913"/>
                  </a:cubicBezTo>
                  <a:cubicBezTo>
                    <a:pt x="157197" y="94725"/>
                    <a:pt x="158832" y="100857"/>
                    <a:pt x="162103" y="106307"/>
                  </a:cubicBezTo>
                  <a:cubicBezTo>
                    <a:pt x="167825" y="104808"/>
                    <a:pt x="173480" y="103650"/>
                    <a:pt x="179066" y="102832"/>
                  </a:cubicBezTo>
                  <a:cubicBezTo>
                    <a:pt x="184789" y="101879"/>
                    <a:pt x="190580" y="101402"/>
                    <a:pt x="196438" y="101402"/>
                  </a:cubicBezTo>
                  <a:cubicBezTo>
                    <a:pt x="202297" y="101402"/>
                    <a:pt x="208020" y="101879"/>
                    <a:pt x="213606" y="102832"/>
                  </a:cubicBezTo>
                  <a:cubicBezTo>
                    <a:pt x="219329" y="103650"/>
                    <a:pt x="225052" y="104808"/>
                    <a:pt x="230774" y="106307"/>
                  </a:cubicBezTo>
                  <a:cubicBezTo>
                    <a:pt x="234044" y="100857"/>
                    <a:pt x="235679" y="94725"/>
                    <a:pt x="235679" y="87913"/>
                  </a:cubicBezTo>
                  <a:cubicBezTo>
                    <a:pt x="235679" y="82462"/>
                    <a:pt x="234658" y="77353"/>
                    <a:pt x="232613" y="72584"/>
                  </a:cubicBezTo>
                  <a:cubicBezTo>
                    <a:pt x="230570" y="67815"/>
                    <a:pt x="227776" y="63659"/>
                    <a:pt x="224234" y="60117"/>
                  </a:cubicBezTo>
                  <a:cubicBezTo>
                    <a:pt x="220692" y="56574"/>
                    <a:pt x="216536" y="53781"/>
                    <a:pt x="211767" y="51737"/>
                  </a:cubicBezTo>
                  <a:cubicBezTo>
                    <a:pt x="206998" y="49693"/>
                    <a:pt x="201889" y="48672"/>
                    <a:pt x="196438" y="48672"/>
                  </a:cubicBezTo>
                  <a:close/>
                  <a:moveTo>
                    <a:pt x="301081" y="231796"/>
                  </a:moveTo>
                  <a:cubicBezTo>
                    <a:pt x="301081" y="217626"/>
                    <a:pt x="298288" y="204205"/>
                    <a:pt x="292702" y="191534"/>
                  </a:cubicBezTo>
                  <a:cubicBezTo>
                    <a:pt x="287115" y="178861"/>
                    <a:pt x="279553" y="167758"/>
                    <a:pt x="270015" y="158219"/>
                  </a:cubicBezTo>
                  <a:cubicBezTo>
                    <a:pt x="260613" y="148681"/>
                    <a:pt x="249577" y="141119"/>
                    <a:pt x="236906" y="135533"/>
                  </a:cubicBezTo>
                  <a:cubicBezTo>
                    <a:pt x="224234" y="129947"/>
                    <a:pt x="210746" y="127154"/>
                    <a:pt x="196438" y="127154"/>
                  </a:cubicBezTo>
                  <a:cubicBezTo>
                    <a:pt x="182131" y="127154"/>
                    <a:pt x="168643" y="129947"/>
                    <a:pt x="155971" y="135533"/>
                  </a:cubicBezTo>
                  <a:cubicBezTo>
                    <a:pt x="143300" y="141119"/>
                    <a:pt x="132195" y="148681"/>
                    <a:pt x="122657" y="158219"/>
                  </a:cubicBezTo>
                  <a:cubicBezTo>
                    <a:pt x="113256" y="167758"/>
                    <a:pt x="105762" y="178861"/>
                    <a:pt x="100175" y="191534"/>
                  </a:cubicBezTo>
                  <a:cubicBezTo>
                    <a:pt x="94589" y="204205"/>
                    <a:pt x="91796" y="217626"/>
                    <a:pt x="91796" y="231796"/>
                  </a:cubicBezTo>
                  <a:lnTo>
                    <a:pt x="91796" y="284117"/>
                  </a:lnTo>
                  <a:cubicBezTo>
                    <a:pt x="91796" y="298561"/>
                    <a:pt x="94521" y="312117"/>
                    <a:pt x="99971" y="324789"/>
                  </a:cubicBezTo>
                  <a:cubicBezTo>
                    <a:pt x="105557" y="337460"/>
                    <a:pt x="113051" y="348566"/>
                    <a:pt x="122453" y="358102"/>
                  </a:cubicBezTo>
                  <a:cubicBezTo>
                    <a:pt x="131991" y="367505"/>
                    <a:pt x="143095" y="374998"/>
                    <a:pt x="155766" y="380585"/>
                  </a:cubicBezTo>
                  <a:cubicBezTo>
                    <a:pt x="168439" y="386035"/>
                    <a:pt x="181995" y="388760"/>
                    <a:pt x="196438" y="388760"/>
                  </a:cubicBezTo>
                  <a:cubicBezTo>
                    <a:pt x="210882" y="388760"/>
                    <a:pt x="224438" y="386035"/>
                    <a:pt x="237110" y="380585"/>
                  </a:cubicBezTo>
                  <a:cubicBezTo>
                    <a:pt x="249781" y="374998"/>
                    <a:pt x="260818" y="367505"/>
                    <a:pt x="270219" y="358102"/>
                  </a:cubicBezTo>
                  <a:cubicBezTo>
                    <a:pt x="279757" y="348566"/>
                    <a:pt x="287251" y="337460"/>
                    <a:pt x="292702" y="324789"/>
                  </a:cubicBezTo>
                  <a:cubicBezTo>
                    <a:pt x="298288" y="312117"/>
                    <a:pt x="301081" y="298561"/>
                    <a:pt x="301081" y="284117"/>
                  </a:cubicBezTo>
                  <a:lnTo>
                    <a:pt x="301081" y="231796"/>
                  </a:lnTo>
                  <a:close/>
                </a:path>
              </a:pathLst>
            </a:custGeom>
            <a:solidFill>
              <a:schemeClr val="tx2"/>
            </a:solidFill>
            <a:ln w="129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14"/>
              <a:endParaRPr lang="en-US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691C69D-54C0-4224-A17E-2FE0421A8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66934" y="5140566"/>
            <a:ext cx="486198" cy="415776"/>
            <a:chOff x="9171621" y="3922983"/>
            <a:chExt cx="702004" cy="600324"/>
          </a:xfrm>
        </p:grpSpPr>
        <p:sp>
          <p:nvSpPr>
            <p:cNvPr id="76" name="Freeform 1">
              <a:extLst>
                <a:ext uri="{FF2B5EF4-FFF2-40B4-BE49-F238E27FC236}">
                  <a16:creationId xmlns:a16="http://schemas.microsoft.com/office/drawing/2014/main" id="{ADFBAEBF-5CB5-439B-BC74-4D023098B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0672" y="3922983"/>
              <a:ext cx="244188" cy="600324"/>
            </a:xfrm>
            <a:custGeom>
              <a:avLst/>
              <a:gdLst>
                <a:gd name="T0" fmla="*/ 3215 w 3770"/>
                <a:gd name="T1" fmla="*/ 2209 h 9873"/>
                <a:gd name="T2" fmla="*/ 3067 w 3770"/>
                <a:gd name="T3" fmla="*/ 2615 h 9873"/>
                <a:gd name="T4" fmla="*/ 2794 w 3770"/>
                <a:gd name="T5" fmla="*/ 2942 h 9873"/>
                <a:gd name="T6" fmla="*/ 2427 w 3770"/>
                <a:gd name="T7" fmla="*/ 3146 h 9873"/>
                <a:gd name="T8" fmla="*/ 2381 w 3770"/>
                <a:gd name="T9" fmla="*/ 8881 h 9873"/>
                <a:gd name="T10" fmla="*/ 2248 w 3770"/>
                <a:gd name="T11" fmla="*/ 9123 h 9873"/>
                <a:gd name="T12" fmla="*/ 2029 w 3770"/>
                <a:gd name="T13" fmla="*/ 9295 h 9873"/>
                <a:gd name="T14" fmla="*/ 1819 w 3770"/>
                <a:gd name="T15" fmla="*/ 9349 h 9873"/>
                <a:gd name="T16" fmla="*/ 1592 w 3770"/>
                <a:gd name="T17" fmla="*/ 9279 h 9873"/>
                <a:gd name="T18" fmla="*/ 1405 w 3770"/>
                <a:gd name="T19" fmla="*/ 9123 h 9873"/>
                <a:gd name="T20" fmla="*/ 1296 w 3770"/>
                <a:gd name="T21" fmla="*/ 8827 h 9873"/>
                <a:gd name="T22" fmla="*/ 1155 w 3770"/>
                <a:gd name="T23" fmla="*/ 3060 h 9873"/>
                <a:gd name="T24" fmla="*/ 819 w 3770"/>
                <a:gd name="T25" fmla="*/ 2747 h 9873"/>
                <a:gd name="T26" fmla="*/ 601 w 3770"/>
                <a:gd name="T27" fmla="*/ 2357 h 9873"/>
                <a:gd name="T28" fmla="*/ 531 w 3770"/>
                <a:gd name="T29" fmla="*/ 1920 h 9873"/>
                <a:gd name="T30" fmla="*/ 648 w 3770"/>
                <a:gd name="T31" fmla="*/ 1405 h 9873"/>
                <a:gd name="T32" fmla="*/ 913 w 3770"/>
                <a:gd name="T33" fmla="*/ 960 h 9873"/>
                <a:gd name="T34" fmla="*/ 1085 w 3770"/>
                <a:gd name="T35" fmla="*/ 882 h 9873"/>
                <a:gd name="T36" fmla="*/ 1109 w 3770"/>
                <a:gd name="T37" fmla="*/ 1623 h 9873"/>
                <a:gd name="T38" fmla="*/ 1233 w 3770"/>
                <a:gd name="T39" fmla="*/ 1998 h 9873"/>
                <a:gd name="T40" fmla="*/ 1507 w 3770"/>
                <a:gd name="T41" fmla="*/ 2248 h 9873"/>
                <a:gd name="T42" fmla="*/ 1905 w 3770"/>
                <a:gd name="T43" fmla="*/ 2341 h 9873"/>
                <a:gd name="T44" fmla="*/ 2185 w 3770"/>
                <a:gd name="T45" fmla="*/ 2272 h 9873"/>
                <a:gd name="T46" fmla="*/ 2497 w 3770"/>
                <a:gd name="T47" fmla="*/ 2029 h 9873"/>
                <a:gd name="T48" fmla="*/ 2693 w 3770"/>
                <a:gd name="T49" fmla="*/ 1678 h 9873"/>
                <a:gd name="T50" fmla="*/ 2724 w 3770"/>
                <a:gd name="T51" fmla="*/ 859 h 9873"/>
                <a:gd name="T52" fmla="*/ 2997 w 3770"/>
                <a:gd name="T53" fmla="*/ 1116 h 9873"/>
                <a:gd name="T54" fmla="*/ 3169 w 3770"/>
                <a:gd name="T55" fmla="*/ 1452 h 9873"/>
                <a:gd name="T56" fmla="*/ 2162 w 3770"/>
                <a:gd name="T57" fmla="*/ 0 h 9873"/>
                <a:gd name="T58" fmla="*/ 2131 w 3770"/>
                <a:gd name="T59" fmla="*/ 1655 h 9873"/>
                <a:gd name="T60" fmla="*/ 1928 w 3770"/>
                <a:gd name="T61" fmla="*/ 1811 h 9873"/>
                <a:gd name="T62" fmla="*/ 1748 w 3770"/>
                <a:gd name="T63" fmla="*/ 1764 h 9873"/>
                <a:gd name="T64" fmla="*/ 1623 w 3770"/>
                <a:gd name="T65" fmla="*/ 1576 h 9873"/>
                <a:gd name="T66" fmla="*/ 1256 w 3770"/>
                <a:gd name="T67" fmla="*/ 149 h 9873"/>
                <a:gd name="T68" fmla="*/ 773 w 3770"/>
                <a:gd name="T69" fmla="*/ 382 h 9873"/>
                <a:gd name="T70" fmla="*/ 476 w 3770"/>
                <a:gd name="T71" fmla="*/ 648 h 9873"/>
                <a:gd name="T72" fmla="*/ 219 w 3770"/>
                <a:gd name="T73" fmla="*/ 1015 h 9873"/>
                <a:gd name="T74" fmla="*/ 0 w 3770"/>
                <a:gd name="T75" fmla="*/ 1967 h 9873"/>
                <a:gd name="T76" fmla="*/ 55 w 3770"/>
                <a:gd name="T77" fmla="*/ 2396 h 9873"/>
                <a:gd name="T78" fmla="*/ 258 w 3770"/>
                <a:gd name="T79" fmla="*/ 2888 h 9873"/>
                <a:gd name="T80" fmla="*/ 617 w 3770"/>
                <a:gd name="T81" fmla="*/ 3309 h 9873"/>
                <a:gd name="T82" fmla="*/ 773 w 3770"/>
                <a:gd name="T83" fmla="*/ 8780 h 9873"/>
                <a:gd name="T84" fmla="*/ 882 w 3770"/>
                <a:gd name="T85" fmla="*/ 9295 h 9873"/>
                <a:gd name="T86" fmla="*/ 1148 w 3770"/>
                <a:gd name="T87" fmla="*/ 9623 h 9873"/>
                <a:gd name="T88" fmla="*/ 1647 w 3770"/>
                <a:gd name="T89" fmla="*/ 9856 h 9873"/>
                <a:gd name="T90" fmla="*/ 2068 w 3770"/>
                <a:gd name="T91" fmla="*/ 9841 h 9873"/>
                <a:gd name="T92" fmla="*/ 2505 w 3770"/>
                <a:gd name="T93" fmla="*/ 9599 h 9873"/>
                <a:gd name="T94" fmla="*/ 2771 w 3770"/>
                <a:gd name="T95" fmla="*/ 9295 h 9873"/>
                <a:gd name="T96" fmla="*/ 2919 w 3770"/>
                <a:gd name="T97" fmla="*/ 8819 h 9873"/>
                <a:gd name="T98" fmla="*/ 3192 w 3770"/>
                <a:gd name="T99" fmla="*/ 3239 h 9873"/>
                <a:gd name="T100" fmla="*/ 3544 w 3770"/>
                <a:gd name="T101" fmla="*/ 2770 h 9873"/>
                <a:gd name="T102" fmla="*/ 3769 w 3770"/>
                <a:gd name="T103" fmla="*/ 1897 h 9873"/>
                <a:gd name="T104" fmla="*/ 3676 w 3770"/>
                <a:gd name="T105" fmla="*/ 1343 h 9873"/>
                <a:gd name="T106" fmla="*/ 3332 w 3770"/>
                <a:gd name="T107" fmla="*/ 726 h 9873"/>
                <a:gd name="T108" fmla="*/ 2763 w 3770"/>
                <a:gd name="T109" fmla="*/ 266 h 9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70" h="9873">
                  <a:moveTo>
                    <a:pt x="3246" y="1951"/>
                  </a:moveTo>
                  <a:lnTo>
                    <a:pt x="3246" y="1951"/>
                  </a:lnTo>
                  <a:lnTo>
                    <a:pt x="3239" y="2037"/>
                  </a:lnTo>
                  <a:lnTo>
                    <a:pt x="3231" y="2123"/>
                  </a:lnTo>
                  <a:lnTo>
                    <a:pt x="3215" y="2209"/>
                  </a:lnTo>
                  <a:lnTo>
                    <a:pt x="3200" y="2295"/>
                  </a:lnTo>
                  <a:lnTo>
                    <a:pt x="3177" y="2380"/>
                  </a:lnTo>
                  <a:lnTo>
                    <a:pt x="3146" y="2458"/>
                  </a:lnTo>
                  <a:lnTo>
                    <a:pt x="3107" y="2537"/>
                  </a:lnTo>
                  <a:lnTo>
                    <a:pt x="3067" y="2615"/>
                  </a:lnTo>
                  <a:lnTo>
                    <a:pt x="3020" y="2685"/>
                  </a:lnTo>
                  <a:lnTo>
                    <a:pt x="2974" y="2755"/>
                  </a:lnTo>
                  <a:lnTo>
                    <a:pt x="2919" y="2817"/>
                  </a:lnTo>
                  <a:lnTo>
                    <a:pt x="2856" y="2880"/>
                  </a:lnTo>
                  <a:lnTo>
                    <a:pt x="2794" y="2942"/>
                  </a:lnTo>
                  <a:lnTo>
                    <a:pt x="2724" y="2997"/>
                  </a:lnTo>
                  <a:lnTo>
                    <a:pt x="2646" y="3052"/>
                  </a:lnTo>
                  <a:lnTo>
                    <a:pt x="2568" y="3099"/>
                  </a:lnTo>
                  <a:lnTo>
                    <a:pt x="2568" y="3099"/>
                  </a:lnTo>
                  <a:lnTo>
                    <a:pt x="2427" y="3146"/>
                  </a:lnTo>
                  <a:lnTo>
                    <a:pt x="2427" y="3146"/>
                  </a:lnTo>
                  <a:lnTo>
                    <a:pt x="2396" y="8772"/>
                  </a:lnTo>
                  <a:lnTo>
                    <a:pt x="2396" y="8772"/>
                  </a:lnTo>
                  <a:lnTo>
                    <a:pt x="2388" y="8827"/>
                  </a:lnTo>
                  <a:lnTo>
                    <a:pt x="2381" y="8881"/>
                  </a:lnTo>
                  <a:lnTo>
                    <a:pt x="2365" y="8928"/>
                  </a:lnTo>
                  <a:lnTo>
                    <a:pt x="2342" y="8982"/>
                  </a:lnTo>
                  <a:lnTo>
                    <a:pt x="2318" y="9029"/>
                  </a:lnTo>
                  <a:lnTo>
                    <a:pt x="2287" y="9076"/>
                  </a:lnTo>
                  <a:lnTo>
                    <a:pt x="2248" y="9123"/>
                  </a:lnTo>
                  <a:lnTo>
                    <a:pt x="2217" y="9162"/>
                  </a:lnTo>
                  <a:lnTo>
                    <a:pt x="2170" y="9201"/>
                  </a:lnTo>
                  <a:lnTo>
                    <a:pt x="2123" y="9240"/>
                  </a:lnTo>
                  <a:lnTo>
                    <a:pt x="2076" y="9272"/>
                  </a:lnTo>
                  <a:lnTo>
                    <a:pt x="2029" y="9295"/>
                  </a:lnTo>
                  <a:lnTo>
                    <a:pt x="1975" y="9319"/>
                  </a:lnTo>
                  <a:lnTo>
                    <a:pt x="1928" y="9334"/>
                  </a:lnTo>
                  <a:lnTo>
                    <a:pt x="1873" y="9341"/>
                  </a:lnTo>
                  <a:lnTo>
                    <a:pt x="1819" y="9349"/>
                  </a:lnTo>
                  <a:lnTo>
                    <a:pt x="1819" y="9349"/>
                  </a:lnTo>
                  <a:lnTo>
                    <a:pt x="1780" y="9341"/>
                  </a:lnTo>
                  <a:lnTo>
                    <a:pt x="1740" y="9334"/>
                  </a:lnTo>
                  <a:lnTo>
                    <a:pt x="1694" y="9326"/>
                  </a:lnTo>
                  <a:lnTo>
                    <a:pt x="1647" y="9303"/>
                  </a:lnTo>
                  <a:lnTo>
                    <a:pt x="1592" y="9279"/>
                  </a:lnTo>
                  <a:lnTo>
                    <a:pt x="1546" y="9248"/>
                  </a:lnTo>
                  <a:lnTo>
                    <a:pt x="1491" y="9209"/>
                  </a:lnTo>
                  <a:lnTo>
                    <a:pt x="1436" y="9162"/>
                  </a:lnTo>
                  <a:lnTo>
                    <a:pt x="1436" y="9162"/>
                  </a:lnTo>
                  <a:lnTo>
                    <a:pt x="1405" y="9123"/>
                  </a:lnTo>
                  <a:lnTo>
                    <a:pt x="1374" y="9076"/>
                  </a:lnTo>
                  <a:lnTo>
                    <a:pt x="1335" y="8990"/>
                  </a:lnTo>
                  <a:lnTo>
                    <a:pt x="1303" y="8905"/>
                  </a:lnTo>
                  <a:lnTo>
                    <a:pt x="1296" y="8827"/>
                  </a:lnTo>
                  <a:lnTo>
                    <a:pt x="1296" y="8827"/>
                  </a:lnTo>
                  <a:lnTo>
                    <a:pt x="1327" y="3200"/>
                  </a:lnTo>
                  <a:lnTo>
                    <a:pt x="1327" y="3200"/>
                  </a:lnTo>
                  <a:lnTo>
                    <a:pt x="1233" y="3107"/>
                  </a:lnTo>
                  <a:lnTo>
                    <a:pt x="1233" y="3107"/>
                  </a:lnTo>
                  <a:lnTo>
                    <a:pt x="1155" y="3060"/>
                  </a:lnTo>
                  <a:lnTo>
                    <a:pt x="1085" y="3005"/>
                  </a:lnTo>
                  <a:lnTo>
                    <a:pt x="1015" y="2950"/>
                  </a:lnTo>
                  <a:lnTo>
                    <a:pt x="944" y="2888"/>
                  </a:lnTo>
                  <a:lnTo>
                    <a:pt x="882" y="2817"/>
                  </a:lnTo>
                  <a:lnTo>
                    <a:pt x="819" y="2747"/>
                  </a:lnTo>
                  <a:lnTo>
                    <a:pt x="773" y="2677"/>
                  </a:lnTo>
                  <a:lnTo>
                    <a:pt x="719" y="2599"/>
                  </a:lnTo>
                  <a:lnTo>
                    <a:pt x="680" y="2521"/>
                  </a:lnTo>
                  <a:lnTo>
                    <a:pt x="640" y="2443"/>
                  </a:lnTo>
                  <a:lnTo>
                    <a:pt x="601" y="2357"/>
                  </a:lnTo>
                  <a:lnTo>
                    <a:pt x="578" y="2272"/>
                  </a:lnTo>
                  <a:lnTo>
                    <a:pt x="554" y="2186"/>
                  </a:lnTo>
                  <a:lnTo>
                    <a:pt x="539" y="2092"/>
                  </a:lnTo>
                  <a:lnTo>
                    <a:pt x="531" y="2006"/>
                  </a:lnTo>
                  <a:lnTo>
                    <a:pt x="531" y="1920"/>
                  </a:lnTo>
                  <a:lnTo>
                    <a:pt x="531" y="1920"/>
                  </a:lnTo>
                  <a:lnTo>
                    <a:pt x="547" y="1788"/>
                  </a:lnTo>
                  <a:lnTo>
                    <a:pt x="578" y="1662"/>
                  </a:lnTo>
                  <a:lnTo>
                    <a:pt x="609" y="1530"/>
                  </a:lnTo>
                  <a:lnTo>
                    <a:pt x="648" y="1405"/>
                  </a:lnTo>
                  <a:lnTo>
                    <a:pt x="703" y="1280"/>
                  </a:lnTo>
                  <a:lnTo>
                    <a:pt x="757" y="1163"/>
                  </a:lnTo>
                  <a:lnTo>
                    <a:pt x="827" y="1054"/>
                  </a:lnTo>
                  <a:lnTo>
                    <a:pt x="913" y="960"/>
                  </a:lnTo>
                  <a:lnTo>
                    <a:pt x="913" y="960"/>
                  </a:lnTo>
                  <a:lnTo>
                    <a:pt x="937" y="945"/>
                  </a:lnTo>
                  <a:lnTo>
                    <a:pt x="960" y="929"/>
                  </a:lnTo>
                  <a:lnTo>
                    <a:pt x="1007" y="913"/>
                  </a:lnTo>
                  <a:lnTo>
                    <a:pt x="1062" y="890"/>
                  </a:lnTo>
                  <a:lnTo>
                    <a:pt x="1085" y="882"/>
                  </a:lnTo>
                  <a:lnTo>
                    <a:pt x="1109" y="867"/>
                  </a:lnTo>
                  <a:lnTo>
                    <a:pt x="1109" y="867"/>
                  </a:lnTo>
                  <a:lnTo>
                    <a:pt x="1101" y="1530"/>
                  </a:lnTo>
                  <a:lnTo>
                    <a:pt x="1101" y="1530"/>
                  </a:lnTo>
                  <a:lnTo>
                    <a:pt x="1109" y="1623"/>
                  </a:lnTo>
                  <a:lnTo>
                    <a:pt x="1117" y="1702"/>
                  </a:lnTo>
                  <a:lnTo>
                    <a:pt x="1132" y="1788"/>
                  </a:lnTo>
                  <a:lnTo>
                    <a:pt x="1163" y="1858"/>
                  </a:lnTo>
                  <a:lnTo>
                    <a:pt x="1194" y="1928"/>
                  </a:lnTo>
                  <a:lnTo>
                    <a:pt x="1233" y="1998"/>
                  </a:lnTo>
                  <a:lnTo>
                    <a:pt x="1272" y="2060"/>
                  </a:lnTo>
                  <a:lnTo>
                    <a:pt x="1327" y="2115"/>
                  </a:lnTo>
                  <a:lnTo>
                    <a:pt x="1382" y="2162"/>
                  </a:lnTo>
                  <a:lnTo>
                    <a:pt x="1444" y="2209"/>
                  </a:lnTo>
                  <a:lnTo>
                    <a:pt x="1507" y="2248"/>
                  </a:lnTo>
                  <a:lnTo>
                    <a:pt x="1577" y="2279"/>
                  </a:lnTo>
                  <a:lnTo>
                    <a:pt x="1654" y="2303"/>
                  </a:lnTo>
                  <a:lnTo>
                    <a:pt x="1733" y="2326"/>
                  </a:lnTo>
                  <a:lnTo>
                    <a:pt x="1819" y="2334"/>
                  </a:lnTo>
                  <a:lnTo>
                    <a:pt x="1905" y="2341"/>
                  </a:lnTo>
                  <a:lnTo>
                    <a:pt x="1905" y="2341"/>
                  </a:lnTo>
                  <a:lnTo>
                    <a:pt x="1982" y="2334"/>
                  </a:lnTo>
                  <a:lnTo>
                    <a:pt x="2052" y="2319"/>
                  </a:lnTo>
                  <a:lnTo>
                    <a:pt x="2123" y="2303"/>
                  </a:lnTo>
                  <a:lnTo>
                    <a:pt x="2185" y="2272"/>
                  </a:lnTo>
                  <a:lnTo>
                    <a:pt x="2256" y="2232"/>
                  </a:lnTo>
                  <a:lnTo>
                    <a:pt x="2318" y="2193"/>
                  </a:lnTo>
                  <a:lnTo>
                    <a:pt x="2381" y="2146"/>
                  </a:lnTo>
                  <a:lnTo>
                    <a:pt x="2443" y="2092"/>
                  </a:lnTo>
                  <a:lnTo>
                    <a:pt x="2497" y="2029"/>
                  </a:lnTo>
                  <a:lnTo>
                    <a:pt x="2544" y="1967"/>
                  </a:lnTo>
                  <a:lnTo>
                    <a:pt x="2591" y="1905"/>
                  </a:lnTo>
                  <a:lnTo>
                    <a:pt x="2630" y="1835"/>
                  </a:lnTo>
                  <a:lnTo>
                    <a:pt x="2662" y="1756"/>
                  </a:lnTo>
                  <a:lnTo>
                    <a:pt x="2693" y="1678"/>
                  </a:lnTo>
                  <a:lnTo>
                    <a:pt x="2709" y="1600"/>
                  </a:lnTo>
                  <a:lnTo>
                    <a:pt x="2724" y="1522"/>
                  </a:lnTo>
                  <a:lnTo>
                    <a:pt x="2724" y="1522"/>
                  </a:lnTo>
                  <a:lnTo>
                    <a:pt x="2724" y="859"/>
                  </a:lnTo>
                  <a:lnTo>
                    <a:pt x="2724" y="859"/>
                  </a:lnTo>
                  <a:lnTo>
                    <a:pt x="2787" y="898"/>
                  </a:lnTo>
                  <a:lnTo>
                    <a:pt x="2848" y="953"/>
                  </a:lnTo>
                  <a:lnTo>
                    <a:pt x="2895" y="999"/>
                  </a:lnTo>
                  <a:lnTo>
                    <a:pt x="2950" y="1062"/>
                  </a:lnTo>
                  <a:lnTo>
                    <a:pt x="2997" y="1116"/>
                  </a:lnTo>
                  <a:lnTo>
                    <a:pt x="3036" y="1178"/>
                  </a:lnTo>
                  <a:lnTo>
                    <a:pt x="3075" y="1241"/>
                  </a:lnTo>
                  <a:lnTo>
                    <a:pt x="3114" y="1311"/>
                  </a:lnTo>
                  <a:lnTo>
                    <a:pt x="3146" y="1382"/>
                  </a:lnTo>
                  <a:lnTo>
                    <a:pt x="3169" y="1452"/>
                  </a:lnTo>
                  <a:lnTo>
                    <a:pt x="3192" y="1530"/>
                  </a:lnTo>
                  <a:lnTo>
                    <a:pt x="3215" y="1608"/>
                  </a:lnTo>
                  <a:lnTo>
                    <a:pt x="3239" y="1772"/>
                  </a:lnTo>
                  <a:lnTo>
                    <a:pt x="3246" y="1951"/>
                  </a:lnTo>
                  <a:close/>
                  <a:moveTo>
                    <a:pt x="2162" y="0"/>
                  </a:moveTo>
                  <a:lnTo>
                    <a:pt x="2162" y="0"/>
                  </a:lnTo>
                  <a:lnTo>
                    <a:pt x="2154" y="1530"/>
                  </a:lnTo>
                  <a:lnTo>
                    <a:pt x="2154" y="1530"/>
                  </a:lnTo>
                  <a:lnTo>
                    <a:pt x="2146" y="1592"/>
                  </a:lnTo>
                  <a:lnTo>
                    <a:pt x="2131" y="1655"/>
                  </a:lnTo>
                  <a:lnTo>
                    <a:pt x="2107" y="1702"/>
                  </a:lnTo>
                  <a:lnTo>
                    <a:pt x="2076" y="1741"/>
                  </a:lnTo>
                  <a:lnTo>
                    <a:pt x="2037" y="1772"/>
                  </a:lnTo>
                  <a:lnTo>
                    <a:pt x="1990" y="1795"/>
                  </a:lnTo>
                  <a:lnTo>
                    <a:pt x="1928" y="1811"/>
                  </a:lnTo>
                  <a:lnTo>
                    <a:pt x="1866" y="1811"/>
                  </a:lnTo>
                  <a:lnTo>
                    <a:pt x="1866" y="1811"/>
                  </a:lnTo>
                  <a:lnTo>
                    <a:pt x="1827" y="1811"/>
                  </a:lnTo>
                  <a:lnTo>
                    <a:pt x="1787" y="1788"/>
                  </a:lnTo>
                  <a:lnTo>
                    <a:pt x="1748" y="1764"/>
                  </a:lnTo>
                  <a:lnTo>
                    <a:pt x="1709" y="1733"/>
                  </a:lnTo>
                  <a:lnTo>
                    <a:pt x="1678" y="1694"/>
                  </a:lnTo>
                  <a:lnTo>
                    <a:pt x="1647" y="1655"/>
                  </a:lnTo>
                  <a:lnTo>
                    <a:pt x="1631" y="1615"/>
                  </a:lnTo>
                  <a:lnTo>
                    <a:pt x="1623" y="1576"/>
                  </a:lnTo>
                  <a:lnTo>
                    <a:pt x="1623" y="1576"/>
                  </a:lnTo>
                  <a:lnTo>
                    <a:pt x="1639" y="55"/>
                  </a:lnTo>
                  <a:lnTo>
                    <a:pt x="1639" y="55"/>
                  </a:lnTo>
                  <a:lnTo>
                    <a:pt x="1256" y="149"/>
                  </a:lnTo>
                  <a:lnTo>
                    <a:pt x="1256" y="149"/>
                  </a:lnTo>
                  <a:lnTo>
                    <a:pt x="1148" y="188"/>
                  </a:lnTo>
                  <a:lnTo>
                    <a:pt x="1046" y="227"/>
                  </a:lnTo>
                  <a:lnTo>
                    <a:pt x="952" y="281"/>
                  </a:lnTo>
                  <a:lnTo>
                    <a:pt x="858" y="328"/>
                  </a:lnTo>
                  <a:lnTo>
                    <a:pt x="773" y="382"/>
                  </a:lnTo>
                  <a:lnTo>
                    <a:pt x="687" y="445"/>
                  </a:lnTo>
                  <a:lnTo>
                    <a:pt x="609" y="515"/>
                  </a:lnTo>
                  <a:lnTo>
                    <a:pt x="539" y="586"/>
                  </a:lnTo>
                  <a:lnTo>
                    <a:pt x="539" y="586"/>
                  </a:lnTo>
                  <a:lnTo>
                    <a:pt x="476" y="648"/>
                  </a:lnTo>
                  <a:lnTo>
                    <a:pt x="414" y="718"/>
                  </a:lnTo>
                  <a:lnTo>
                    <a:pt x="359" y="788"/>
                  </a:lnTo>
                  <a:lnTo>
                    <a:pt x="313" y="859"/>
                  </a:lnTo>
                  <a:lnTo>
                    <a:pt x="266" y="937"/>
                  </a:lnTo>
                  <a:lnTo>
                    <a:pt x="219" y="1015"/>
                  </a:lnTo>
                  <a:lnTo>
                    <a:pt x="149" y="1186"/>
                  </a:lnTo>
                  <a:lnTo>
                    <a:pt x="86" y="1366"/>
                  </a:lnTo>
                  <a:lnTo>
                    <a:pt x="39" y="1561"/>
                  </a:lnTo>
                  <a:lnTo>
                    <a:pt x="16" y="1756"/>
                  </a:lnTo>
                  <a:lnTo>
                    <a:pt x="0" y="1967"/>
                  </a:lnTo>
                  <a:lnTo>
                    <a:pt x="0" y="1967"/>
                  </a:lnTo>
                  <a:lnTo>
                    <a:pt x="8" y="2076"/>
                  </a:lnTo>
                  <a:lnTo>
                    <a:pt x="16" y="2186"/>
                  </a:lnTo>
                  <a:lnTo>
                    <a:pt x="31" y="2287"/>
                  </a:lnTo>
                  <a:lnTo>
                    <a:pt x="55" y="2396"/>
                  </a:lnTo>
                  <a:lnTo>
                    <a:pt x="78" y="2497"/>
                  </a:lnTo>
                  <a:lnTo>
                    <a:pt x="117" y="2599"/>
                  </a:lnTo>
                  <a:lnTo>
                    <a:pt x="156" y="2701"/>
                  </a:lnTo>
                  <a:lnTo>
                    <a:pt x="203" y="2794"/>
                  </a:lnTo>
                  <a:lnTo>
                    <a:pt x="258" y="2888"/>
                  </a:lnTo>
                  <a:lnTo>
                    <a:pt x="321" y="2981"/>
                  </a:lnTo>
                  <a:lnTo>
                    <a:pt x="382" y="3068"/>
                  </a:lnTo>
                  <a:lnTo>
                    <a:pt x="460" y="3153"/>
                  </a:lnTo>
                  <a:lnTo>
                    <a:pt x="539" y="3231"/>
                  </a:lnTo>
                  <a:lnTo>
                    <a:pt x="617" y="3309"/>
                  </a:lnTo>
                  <a:lnTo>
                    <a:pt x="711" y="3379"/>
                  </a:lnTo>
                  <a:lnTo>
                    <a:pt x="804" y="3442"/>
                  </a:lnTo>
                  <a:lnTo>
                    <a:pt x="804" y="3442"/>
                  </a:lnTo>
                  <a:lnTo>
                    <a:pt x="773" y="8780"/>
                  </a:lnTo>
                  <a:lnTo>
                    <a:pt x="773" y="8780"/>
                  </a:lnTo>
                  <a:lnTo>
                    <a:pt x="773" y="8889"/>
                  </a:lnTo>
                  <a:lnTo>
                    <a:pt x="788" y="8990"/>
                  </a:lnTo>
                  <a:lnTo>
                    <a:pt x="812" y="9099"/>
                  </a:lnTo>
                  <a:lnTo>
                    <a:pt x="843" y="9201"/>
                  </a:lnTo>
                  <a:lnTo>
                    <a:pt x="882" y="9295"/>
                  </a:lnTo>
                  <a:lnTo>
                    <a:pt x="929" y="9380"/>
                  </a:lnTo>
                  <a:lnTo>
                    <a:pt x="991" y="9466"/>
                  </a:lnTo>
                  <a:lnTo>
                    <a:pt x="1054" y="9544"/>
                  </a:lnTo>
                  <a:lnTo>
                    <a:pt x="1054" y="9544"/>
                  </a:lnTo>
                  <a:lnTo>
                    <a:pt x="1148" y="9623"/>
                  </a:lnTo>
                  <a:lnTo>
                    <a:pt x="1241" y="9693"/>
                  </a:lnTo>
                  <a:lnTo>
                    <a:pt x="1342" y="9747"/>
                  </a:lnTo>
                  <a:lnTo>
                    <a:pt x="1444" y="9794"/>
                  </a:lnTo>
                  <a:lnTo>
                    <a:pt x="1546" y="9833"/>
                  </a:lnTo>
                  <a:lnTo>
                    <a:pt x="1647" y="9856"/>
                  </a:lnTo>
                  <a:lnTo>
                    <a:pt x="1756" y="9864"/>
                  </a:lnTo>
                  <a:lnTo>
                    <a:pt x="1866" y="9872"/>
                  </a:lnTo>
                  <a:lnTo>
                    <a:pt x="1866" y="9872"/>
                  </a:lnTo>
                  <a:lnTo>
                    <a:pt x="1967" y="9864"/>
                  </a:lnTo>
                  <a:lnTo>
                    <a:pt x="2068" y="9841"/>
                  </a:lnTo>
                  <a:lnTo>
                    <a:pt x="2162" y="9817"/>
                  </a:lnTo>
                  <a:lnTo>
                    <a:pt x="2256" y="9770"/>
                  </a:lnTo>
                  <a:lnTo>
                    <a:pt x="2342" y="9724"/>
                  </a:lnTo>
                  <a:lnTo>
                    <a:pt x="2427" y="9670"/>
                  </a:lnTo>
                  <a:lnTo>
                    <a:pt x="2505" y="9599"/>
                  </a:lnTo>
                  <a:lnTo>
                    <a:pt x="2583" y="9537"/>
                  </a:lnTo>
                  <a:lnTo>
                    <a:pt x="2583" y="9537"/>
                  </a:lnTo>
                  <a:lnTo>
                    <a:pt x="2646" y="9458"/>
                  </a:lnTo>
                  <a:lnTo>
                    <a:pt x="2716" y="9380"/>
                  </a:lnTo>
                  <a:lnTo>
                    <a:pt x="2771" y="9295"/>
                  </a:lnTo>
                  <a:lnTo>
                    <a:pt x="2817" y="9209"/>
                  </a:lnTo>
                  <a:lnTo>
                    <a:pt x="2864" y="9115"/>
                  </a:lnTo>
                  <a:lnTo>
                    <a:pt x="2887" y="9021"/>
                  </a:lnTo>
                  <a:lnTo>
                    <a:pt x="2911" y="8920"/>
                  </a:lnTo>
                  <a:lnTo>
                    <a:pt x="2919" y="8819"/>
                  </a:lnTo>
                  <a:lnTo>
                    <a:pt x="2919" y="8819"/>
                  </a:lnTo>
                  <a:lnTo>
                    <a:pt x="2950" y="3473"/>
                  </a:lnTo>
                  <a:lnTo>
                    <a:pt x="2950" y="3473"/>
                  </a:lnTo>
                  <a:lnTo>
                    <a:pt x="3192" y="3239"/>
                  </a:lnTo>
                  <a:lnTo>
                    <a:pt x="3192" y="3239"/>
                  </a:lnTo>
                  <a:lnTo>
                    <a:pt x="3192" y="3239"/>
                  </a:lnTo>
                  <a:lnTo>
                    <a:pt x="3262" y="3161"/>
                  </a:lnTo>
                  <a:lnTo>
                    <a:pt x="3325" y="3091"/>
                  </a:lnTo>
                  <a:lnTo>
                    <a:pt x="3442" y="2935"/>
                  </a:lnTo>
                  <a:lnTo>
                    <a:pt x="3544" y="2770"/>
                  </a:lnTo>
                  <a:lnTo>
                    <a:pt x="3621" y="2599"/>
                  </a:lnTo>
                  <a:lnTo>
                    <a:pt x="3683" y="2427"/>
                  </a:lnTo>
                  <a:lnTo>
                    <a:pt x="3730" y="2256"/>
                  </a:lnTo>
                  <a:lnTo>
                    <a:pt x="3762" y="2076"/>
                  </a:lnTo>
                  <a:lnTo>
                    <a:pt x="3769" y="1897"/>
                  </a:lnTo>
                  <a:lnTo>
                    <a:pt x="3769" y="1897"/>
                  </a:lnTo>
                  <a:lnTo>
                    <a:pt x="3762" y="1756"/>
                  </a:lnTo>
                  <a:lnTo>
                    <a:pt x="3746" y="1615"/>
                  </a:lnTo>
                  <a:lnTo>
                    <a:pt x="3715" y="1476"/>
                  </a:lnTo>
                  <a:lnTo>
                    <a:pt x="3676" y="1343"/>
                  </a:lnTo>
                  <a:lnTo>
                    <a:pt x="3629" y="1210"/>
                  </a:lnTo>
                  <a:lnTo>
                    <a:pt x="3567" y="1078"/>
                  </a:lnTo>
                  <a:lnTo>
                    <a:pt x="3497" y="960"/>
                  </a:lnTo>
                  <a:lnTo>
                    <a:pt x="3418" y="835"/>
                  </a:lnTo>
                  <a:lnTo>
                    <a:pt x="3332" y="726"/>
                  </a:lnTo>
                  <a:lnTo>
                    <a:pt x="3231" y="617"/>
                  </a:lnTo>
                  <a:lnTo>
                    <a:pt x="3130" y="523"/>
                  </a:lnTo>
                  <a:lnTo>
                    <a:pt x="3013" y="429"/>
                  </a:lnTo>
                  <a:lnTo>
                    <a:pt x="2895" y="343"/>
                  </a:lnTo>
                  <a:lnTo>
                    <a:pt x="2763" y="266"/>
                  </a:lnTo>
                  <a:lnTo>
                    <a:pt x="2630" y="196"/>
                  </a:lnTo>
                  <a:lnTo>
                    <a:pt x="2489" y="141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314"/>
              <a:endParaRPr lang="en-US" sz="14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7" name="Freeform 2">
              <a:extLst>
                <a:ext uri="{FF2B5EF4-FFF2-40B4-BE49-F238E27FC236}">
                  <a16:creationId xmlns:a16="http://schemas.microsoft.com/office/drawing/2014/main" id="{7B6BFAC3-0706-4A2E-A555-A921B5772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1621" y="4110936"/>
              <a:ext cx="141657" cy="223882"/>
            </a:xfrm>
            <a:custGeom>
              <a:avLst/>
              <a:gdLst>
                <a:gd name="T0" fmla="*/ 1842 w 2186"/>
                <a:gd name="T1" fmla="*/ 3683 h 3684"/>
                <a:gd name="T2" fmla="*/ 0 w 2186"/>
                <a:gd name="T3" fmla="*/ 1841 h 3684"/>
                <a:gd name="T4" fmla="*/ 1842 w 2186"/>
                <a:gd name="T5" fmla="*/ 0 h 3684"/>
                <a:gd name="T6" fmla="*/ 2185 w 2186"/>
                <a:gd name="T7" fmla="*/ 343 h 3684"/>
                <a:gd name="T8" fmla="*/ 679 w 2186"/>
                <a:gd name="T9" fmla="*/ 1841 h 3684"/>
                <a:gd name="T10" fmla="*/ 2185 w 2186"/>
                <a:gd name="T11" fmla="*/ 3348 h 3684"/>
                <a:gd name="T12" fmla="*/ 1842 w 2186"/>
                <a:gd name="T13" fmla="*/ 3683 h 3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6" h="3684">
                  <a:moveTo>
                    <a:pt x="1842" y="3683"/>
                  </a:moveTo>
                  <a:lnTo>
                    <a:pt x="0" y="1841"/>
                  </a:lnTo>
                  <a:lnTo>
                    <a:pt x="1842" y="0"/>
                  </a:lnTo>
                  <a:lnTo>
                    <a:pt x="2185" y="343"/>
                  </a:lnTo>
                  <a:lnTo>
                    <a:pt x="679" y="1841"/>
                  </a:lnTo>
                  <a:lnTo>
                    <a:pt x="2185" y="3348"/>
                  </a:lnTo>
                  <a:lnTo>
                    <a:pt x="1842" y="3683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314"/>
              <a:endParaRPr lang="en-US" sz="1400" dirty="0">
                <a:solidFill>
                  <a:srgbClr val="0078D7"/>
                </a:solidFill>
                <a:latin typeface="Segoe UI"/>
              </a:endParaRPr>
            </a:p>
          </p:txBody>
        </p:sp>
        <p:sp>
          <p:nvSpPr>
            <p:cNvPr id="78" name="Freeform 3">
              <a:extLst>
                <a:ext uri="{FF2B5EF4-FFF2-40B4-BE49-F238E27FC236}">
                  <a16:creationId xmlns:a16="http://schemas.microsoft.com/office/drawing/2014/main" id="{09E24A0E-A86B-42E9-B250-83D43F8FA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2539" y="4110936"/>
              <a:ext cx="141086" cy="223882"/>
            </a:xfrm>
            <a:custGeom>
              <a:avLst/>
              <a:gdLst>
                <a:gd name="T0" fmla="*/ 335 w 2177"/>
                <a:gd name="T1" fmla="*/ 3683 h 3684"/>
                <a:gd name="T2" fmla="*/ 0 w 2177"/>
                <a:gd name="T3" fmla="*/ 3348 h 3684"/>
                <a:gd name="T4" fmla="*/ 1505 w 2177"/>
                <a:gd name="T5" fmla="*/ 1841 h 3684"/>
                <a:gd name="T6" fmla="*/ 0 w 2177"/>
                <a:gd name="T7" fmla="*/ 343 h 3684"/>
                <a:gd name="T8" fmla="*/ 335 w 2177"/>
                <a:gd name="T9" fmla="*/ 0 h 3684"/>
                <a:gd name="T10" fmla="*/ 2176 w 2177"/>
                <a:gd name="T11" fmla="*/ 1841 h 3684"/>
                <a:gd name="T12" fmla="*/ 335 w 2177"/>
                <a:gd name="T13" fmla="*/ 3683 h 3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7" h="3684">
                  <a:moveTo>
                    <a:pt x="335" y="3683"/>
                  </a:moveTo>
                  <a:lnTo>
                    <a:pt x="0" y="3348"/>
                  </a:lnTo>
                  <a:lnTo>
                    <a:pt x="1505" y="1841"/>
                  </a:lnTo>
                  <a:lnTo>
                    <a:pt x="0" y="343"/>
                  </a:lnTo>
                  <a:lnTo>
                    <a:pt x="335" y="0"/>
                  </a:lnTo>
                  <a:lnTo>
                    <a:pt x="2176" y="1841"/>
                  </a:lnTo>
                  <a:lnTo>
                    <a:pt x="335" y="3683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314"/>
              <a:endParaRPr lang="en-US" sz="140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89DD46E-7E66-46BB-9618-3EB18407D0C2}"/>
              </a:ext>
            </a:extLst>
          </p:cNvPr>
          <p:cNvSpPr txBox="1"/>
          <p:nvPr/>
        </p:nvSpPr>
        <p:spPr>
          <a:xfrm>
            <a:off x="3715834" y="6465031"/>
            <a:ext cx="8555136" cy="415325"/>
          </a:xfrm>
          <a:prstGeom prst="rect">
            <a:avLst/>
          </a:prstGeom>
          <a:noFill/>
        </p:spPr>
        <p:txBody>
          <a:bodyPr wrap="none" lIns="168827" tIns="135061" rIns="168827" bIns="135061" rtlCol="0">
            <a:spAutoFit/>
          </a:bodyPr>
          <a:lstStyle/>
          <a:p>
            <a:pPr algn="r" defTabSz="860879">
              <a:lnSpc>
                <a:spcPct val="90000"/>
              </a:lnSpc>
              <a:spcAft>
                <a:spcPts val="553"/>
              </a:spcAft>
            </a:pPr>
            <a:r>
              <a:rPr lang="en-US" sz="1029" kern="0" dirty="0">
                <a:solidFill>
                  <a:srgbClr val="737373"/>
                </a:solidFill>
                <a:latin typeface="Segoe UI Light"/>
              </a:rPr>
              <a:t>Source: </a:t>
            </a:r>
            <a:r>
              <a:rPr lang="en-GB" sz="1029" kern="0" dirty="0">
                <a:solidFill>
                  <a:srgbClr val="737373"/>
                </a:solidFill>
                <a:latin typeface="Segoe UI Light"/>
              </a:rPr>
              <a:t>2018 Accelerate: State of DevOps: Strategies for a New Economy." N. Forsgren, J. Humble, G. Kim. DevOps Research and Assessment (DORA)</a:t>
            </a:r>
            <a:endParaRPr lang="en-US" sz="1029" kern="0" dirty="0">
              <a:solidFill>
                <a:srgbClr val="737373"/>
              </a:solidFill>
              <a:latin typeface="Segoe UI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C3AA1F-6131-5D4C-A176-17ED5C761907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281215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0" scaled="0"/>
                </a:gradFill>
              </a:rPr>
              <a:t>DevOps: the three stage conversation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74539" y="5512033"/>
            <a:ext cx="3578722" cy="869935"/>
            <a:chOff x="4359987" y="5622366"/>
            <a:chExt cx="3651001" cy="887505"/>
          </a:xfrm>
          <a:solidFill>
            <a:srgbClr val="B4009E"/>
          </a:solidFill>
        </p:grpSpPr>
        <p:sp>
          <p:nvSpPr>
            <p:cNvPr id="13" name="Rectangle 12"/>
            <p:cNvSpPr/>
            <p:nvPr/>
          </p:nvSpPr>
          <p:spPr bwMode="auto">
            <a:xfrm>
              <a:off x="4359987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293" b="1" dirty="0">
                  <a:ln w="0"/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0" scaled="0"/>
                  </a:gradFill>
                  <a:latin typeface="Segoe UI Semilight"/>
                </a:rPr>
                <a:t>2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292296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79259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20" dirty="0">
                  <a:ln w="0"/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0" scaled="0"/>
                  </a:gradFill>
                  <a:latin typeface="Segoe UI Light"/>
                </a:rPr>
                <a:t>Process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046854" y="5512034"/>
            <a:ext cx="3578721" cy="869935"/>
            <a:chOff x="8208492" y="5622366"/>
            <a:chExt cx="3651000" cy="887505"/>
          </a:xfrm>
          <a:solidFill>
            <a:srgbClr val="E81123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820849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293" b="1" dirty="0">
                  <a:ln w="0"/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0" scaled="0"/>
                  </a:gradFill>
                  <a:latin typeface="Segoe UI Semilight"/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9140800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79259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20" dirty="0">
                  <a:ln w="0"/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0" scaled="0"/>
                  </a:gradFill>
                  <a:latin typeface="Segoe UI Light"/>
                </a:rPr>
                <a:t>Products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2222" y="5517244"/>
            <a:ext cx="3578722" cy="869935"/>
            <a:chOff x="511482" y="5622366"/>
            <a:chExt cx="3651001" cy="887505"/>
          </a:xfrm>
          <a:solidFill>
            <a:srgbClr val="5C2D91"/>
          </a:solidFill>
        </p:grpSpPr>
        <p:sp>
          <p:nvSpPr>
            <p:cNvPr id="21" name="Rectangle 20"/>
            <p:cNvSpPr/>
            <p:nvPr/>
          </p:nvSpPr>
          <p:spPr bwMode="auto">
            <a:xfrm>
              <a:off x="511482" y="5622366"/>
              <a:ext cx="914400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293" b="1" dirty="0">
                  <a:ln w="0"/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0" scaled="0"/>
                  </a:gradFill>
                  <a:latin typeface="Segoe UI Semilight"/>
                </a:rPr>
                <a:t>1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443791" y="5622366"/>
              <a:ext cx="2718692" cy="8875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79259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defTabSz="91392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920" dirty="0">
                  <a:ln w="0"/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0" scaled="0"/>
                  </a:gradFill>
                  <a:latin typeface="Segoe UI Light"/>
                </a:rPr>
                <a:t>People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6" y="2060534"/>
            <a:ext cx="1691063" cy="302675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04" y="2432206"/>
            <a:ext cx="1303997" cy="25598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78999" y="2059247"/>
            <a:ext cx="3234003" cy="3235118"/>
            <a:chOff x="3763989" y="1325427"/>
            <a:chExt cx="4610100" cy="461168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300" y="2709936"/>
              <a:ext cx="1717500" cy="15527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892" y="2730500"/>
              <a:ext cx="1772163" cy="160947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154" y="3677327"/>
              <a:ext cx="248694" cy="20464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108" y="1405778"/>
              <a:ext cx="4449971" cy="4450143"/>
            </a:xfrm>
            <a:prstGeom prst="rect">
              <a:avLst/>
            </a:prstGeom>
          </p:spPr>
        </p:pic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3763989" y="1325427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3763989" y="3630477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6069039" y="3630477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6069039" y="1325427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404040"/>
                </a:solidFill>
                <a:latin typeface="Segoe UI Semilight"/>
              </a:endParaRPr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7546466" y="1139693"/>
            <a:ext cx="4575502" cy="4575502"/>
            <a:chOff x="4849" y="732"/>
            <a:chExt cx="2940" cy="294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49" y="732"/>
              <a:ext cx="2940" cy="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161" y="2751"/>
              <a:ext cx="255" cy="125"/>
            </a:xfrm>
            <a:custGeom>
              <a:avLst/>
              <a:gdLst>
                <a:gd name="T0" fmla="*/ 51 w 100"/>
                <a:gd name="T1" fmla="*/ 1 h 49"/>
                <a:gd name="T2" fmla="*/ 0 w 100"/>
                <a:gd name="T3" fmla="*/ 49 h 49"/>
                <a:gd name="T4" fmla="*/ 99 w 100"/>
                <a:gd name="T5" fmla="*/ 49 h 49"/>
                <a:gd name="T6" fmla="*/ 51 w 100"/>
                <a:gd name="T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49">
                  <a:moveTo>
                    <a:pt x="51" y="1"/>
                  </a:moveTo>
                  <a:cubicBezTo>
                    <a:pt x="24" y="0"/>
                    <a:pt x="1" y="21"/>
                    <a:pt x="0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100" y="21"/>
                    <a:pt x="79" y="2"/>
                    <a:pt x="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691" y="2753"/>
              <a:ext cx="544" cy="69"/>
            </a:xfrm>
            <a:custGeom>
              <a:avLst/>
              <a:gdLst>
                <a:gd name="T0" fmla="*/ 210 w 213"/>
                <a:gd name="T1" fmla="*/ 27 h 27"/>
                <a:gd name="T2" fmla="*/ 188 w 213"/>
                <a:gd name="T3" fmla="*/ 17 h 27"/>
                <a:gd name="T4" fmla="*/ 142 w 213"/>
                <a:gd name="T5" fmla="*/ 8 h 27"/>
                <a:gd name="T6" fmla="*/ 0 w 213"/>
                <a:gd name="T7" fmla="*/ 8 h 27"/>
                <a:gd name="T8" fmla="*/ 0 w 213"/>
                <a:gd name="T9" fmla="*/ 0 h 27"/>
                <a:gd name="T10" fmla="*/ 142 w 213"/>
                <a:gd name="T11" fmla="*/ 0 h 27"/>
                <a:gd name="T12" fmla="*/ 191 w 213"/>
                <a:gd name="T13" fmla="*/ 10 h 27"/>
                <a:gd name="T14" fmla="*/ 213 w 213"/>
                <a:gd name="T15" fmla="*/ 20 h 27"/>
                <a:gd name="T16" fmla="*/ 210 w 213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27">
                  <a:moveTo>
                    <a:pt x="210" y="27"/>
                  </a:moveTo>
                  <a:cubicBezTo>
                    <a:pt x="188" y="17"/>
                    <a:pt x="188" y="17"/>
                    <a:pt x="188" y="17"/>
                  </a:cubicBezTo>
                  <a:cubicBezTo>
                    <a:pt x="177" y="12"/>
                    <a:pt x="155" y="8"/>
                    <a:pt x="14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57" y="0"/>
                    <a:pt x="179" y="5"/>
                    <a:pt x="191" y="10"/>
                  </a:cubicBezTo>
                  <a:cubicBezTo>
                    <a:pt x="213" y="20"/>
                    <a:pt x="213" y="20"/>
                    <a:pt x="213" y="20"/>
                  </a:cubicBezTo>
                  <a:lnTo>
                    <a:pt x="210" y="2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5775" y="2554"/>
              <a:ext cx="567" cy="1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362" y="1663"/>
              <a:ext cx="1370" cy="952"/>
            </a:xfrm>
            <a:custGeom>
              <a:avLst/>
              <a:gdLst>
                <a:gd name="T0" fmla="*/ 527 w 537"/>
                <a:gd name="T1" fmla="*/ 373 h 373"/>
                <a:gd name="T2" fmla="*/ 537 w 537"/>
                <a:gd name="T3" fmla="*/ 362 h 373"/>
                <a:gd name="T4" fmla="*/ 537 w 537"/>
                <a:gd name="T5" fmla="*/ 11 h 373"/>
                <a:gd name="T6" fmla="*/ 527 w 537"/>
                <a:gd name="T7" fmla="*/ 0 h 373"/>
                <a:gd name="T8" fmla="*/ 11 w 537"/>
                <a:gd name="T9" fmla="*/ 0 h 373"/>
                <a:gd name="T10" fmla="*/ 0 w 537"/>
                <a:gd name="T11" fmla="*/ 11 h 373"/>
                <a:gd name="T12" fmla="*/ 0 w 537"/>
                <a:gd name="T13" fmla="*/ 362 h 373"/>
                <a:gd name="T14" fmla="*/ 11 w 537"/>
                <a:gd name="T15" fmla="*/ 373 h 373"/>
                <a:gd name="T16" fmla="*/ 527 w 537"/>
                <a:gd name="T17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373">
                  <a:moveTo>
                    <a:pt x="527" y="373"/>
                  </a:moveTo>
                  <a:cubicBezTo>
                    <a:pt x="532" y="373"/>
                    <a:pt x="537" y="368"/>
                    <a:pt x="537" y="362"/>
                  </a:cubicBezTo>
                  <a:cubicBezTo>
                    <a:pt x="537" y="11"/>
                    <a:pt x="537" y="11"/>
                    <a:pt x="537" y="11"/>
                  </a:cubicBezTo>
                  <a:cubicBezTo>
                    <a:pt x="537" y="5"/>
                    <a:pt x="532" y="0"/>
                    <a:pt x="5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8"/>
                    <a:pt x="5" y="373"/>
                    <a:pt x="11" y="373"/>
                  </a:cubicBezTo>
                  <a:lnTo>
                    <a:pt x="527" y="37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405" y="1707"/>
              <a:ext cx="1284" cy="7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209" y="2809"/>
              <a:ext cx="1697" cy="6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5209" y="2733"/>
              <a:ext cx="1697" cy="76"/>
            </a:xfrm>
            <a:custGeom>
              <a:avLst/>
              <a:gdLst>
                <a:gd name="T0" fmla="*/ 1697 w 1697"/>
                <a:gd name="T1" fmla="*/ 76 h 76"/>
                <a:gd name="T2" fmla="*/ 0 w 1697"/>
                <a:gd name="T3" fmla="*/ 76 h 76"/>
                <a:gd name="T4" fmla="*/ 107 w 1697"/>
                <a:gd name="T5" fmla="*/ 0 h 76"/>
                <a:gd name="T6" fmla="*/ 1592 w 1697"/>
                <a:gd name="T7" fmla="*/ 0 h 76"/>
                <a:gd name="T8" fmla="*/ 1697 w 1697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7" h="76">
                  <a:moveTo>
                    <a:pt x="1697" y="76"/>
                  </a:moveTo>
                  <a:lnTo>
                    <a:pt x="0" y="76"/>
                  </a:lnTo>
                  <a:lnTo>
                    <a:pt x="107" y="0"/>
                  </a:lnTo>
                  <a:lnTo>
                    <a:pt x="1592" y="0"/>
                  </a:lnTo>
                  <a:lnTo>
                    <a:pt x="1697" y="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5732" y="1531"/>
              <a:ext cx="674" cy="674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5900" y="1725"/>
              <a:ext cx="337" cy="286"/>
            </a:xfrm>
            <a:custGeom>
              <a:avLst/>
              <a:gdLst>
                <a:gd name="T0" fmla="*/ 125 w 132"/>
                <a:gd name="T1" fmla="*/ 105 h 112"/>
                <a:gd name="T2" fmla="*/ 0 w 132"/>
                <a:gd name="T3" fmla="*/ 20 h 112"/>
                <a:gd name="T4" fmla="*/ 0 w 132"/>
                <a:gd name="T5" fmla="*/ 112 h 112"/>
                <a:gd name="T6" fmla="*/ 132 w 132"/>
                <a:gd name="T7" fmla="*/ 0 h 112"/>
                <a:gd name="T8" fmla="*/ 0 w 132"/>
                <a:gd name="T9" fmla="*/ 0 h 112"/>
                <a:gd name="T10" fmla="*/ 77 w 132"/>
                <a:gd name="T11" fmla="*/ 63 h 112"/>
                <a:gd name="T12" fmla="*/ 73 w 132"/>
                <a:gd name="T13" fmla="*/ 57 h 112"/>
                <a:gd name="T14" fmla="*/ 69 w 132"/>
                <a:gd name="T15" fmla="*/ 53 h 112"/>
                <a:gd name="T16" fmla="*/ 62 w 132"/>
                <a:gd name="T17" fmla="*/ 49 h 112"/>
                <a:gd name="T18" fmla="*/ 56 w 132"/>
                <a:gd name="T19" fmla="*/ 49 h 112"/>
                <a:gd name="T20" fmla="*/ 49 w 132"/>
                <a:gd name="T21" fmla="*/ 53 h 112"/>
                <a:gd name="T22" fmla="*/ 44 w 132"/>
                <a:gd name="T23" fmla="*/ 57 h 112"/>
                <a:gd name="T24" fmla="*/ 41 w 132"/>
                <a:gd name="T25" fmla="*/ 63 h 112"/>
                <a:gd name="T26" fmla="*/ 40 w 132"/>
                <a:gd name="T27" fmla="*/ 69 h 112"/>
                <a:gd name="T28" fmla="*/ 41 w 132"/>
                <a:gd name="T29" fmla="*/ 76 h 112"/>
                <a:gd name="T30" fmla="*/ 44 w 132"/>
                <a:gd name="T31" fmla="*/ 81 h 112"/>
                <a:gd name="T32" fmla="*/ 50 w 132"/>
                <a:gd name="T33" fmla="*/ 86 h 112"/>
                <a:gd name="T34" fmla="*/ 55 w 132"/>
                <a:gd name="T35" fmla="*/ 88 h 112"/>
                <a:gd name="T36" fmla="*/ 60 w 132"/>
                <a:gd name="T37" fmla="*/ 83 h 112"/>
                <a:gd name="T38" fmla="*/ 67 w 132"/>
                <a:gd name="T39" fmla="*/ 87 h 112"/>
                <a:gd name="T40" fmla="*/ 68 w 132"/>
                <a:gd name="T41" fmla="*/ 79 h 112"/>
                <a:gd name="T42" fmla="*/ 77 w 132"/>
                <a:gd name="T43" fmla="*/ 78 h 112"/>
                <a:gd name="T44" fmla="*/ 73 w 132"/>
                <a:gd name="T45" fmla="*/ 71 h 112"/>
                <a:gd name="T46" fmla="*/ 67 w 132"/>
                <a:gd name="T47" fmla="*/ 69 h 112"/>
                <a:gd name="T48" fmla="*/ 53 w 132"/>
                <a:gd name="T49" fmla="*/ 75 h 112"/>
                <a:gd name="T50" fmla="*/ 59 w 132"/>
                <a:gd name="T51" fmla="*/ 61 h 112"/>
                <a:gd name="T52" fmla="*/ 55 w 132"/>
                <a:gd name="T53" fmla="*/ 69 h 112"/>
                <a:gd name="T54" fmla="*/ 59 w 132"/>
                <a:gd name="T55" fmla="*/ 73 h 112"/>
                <a:gd name="T56" fmla="*/ 91 w 132"/>
                <a:gd name="T57" fmla="*/ 55 h 112"/>
                <a:gd name="T58" fmla="*/ 93 w 132"/>
                <a:gd name="T59" fmla="*/ 51 h 112"/>
                <a:gd name="T60" fmla="*/ 91 w 132"/>
                <a:gd name="T61" fmla="*/ 49 h 112"/>
                <a:gd name="T62" fmla="*/ 86 w 132"/>
                <a:gd name="T63" fmla="*/ 48 h 112"/>
                <a:gd name="T64" fmla="*/ 82 w 132"/>
                <a:gd name="T65" fmla="*/ 44 h 112"/>
                <a:gd name="T66" fmla="*/ 78 w 132"/>
                <a:gd name="T67" fmla="*/ 49 h 112"/>
                <a:gd name="T68" fmla="*/ 74 w 132"/>
                <a:gd name="T69" fmla="*/ 49 h 112"/>
                <a:gd name="T70" fmla="*/ 73 w 132"/>
                <a:gd name="T71" fmla="*/ 52 h 112"/>
                <a:gd name="T72" fmla="*/ 76 w 132"/>
                <a:gd name="T73" fmla="*/ 57 h 112"/>
                <a:gd name="T74" fmla="*/ 73 w 132"/>
                <a:gd name="T75" fmla="*/ 60 h 112"/>
                <a:gd name="T76" fmla="*/ 75 w 132"/>
                <a:gd name="T77" fmla="*/ 62 h 112"/>
                <a:gd name="T78" fmla="*/ 81 w 132"/>
                <a:gd name="T79" fmla="*/ 65 h 112"/>
                <a:gd name="T80" fmla="*/ 85 w 132"/>
                <a:gd name="T81" fmla="*/ 65 h 112"/>
                <a:gd name="T82" fmla="*/ 91 w 132"/>
                <a:gd name="T83" fmla="*/ 62 h 112"/>
                <a:gd name="T84" fmla="*/ 93 w 132"/>
                <a:gd name="T85" fmla="*/ 60 h 112"/>
                <a:gd name="T86" fmla="*/ 91 w 132"/>
                <a:gd name="T87" fmla="*/ 57 h 112"/>
                <a:gd name="T88" fmla="*/ 83 w 132"/>
                <a:gd name="T89" fmla="*/ 58 h 112"/>
                <a:gd name="T90" fmla="*/ 86 w 132"/>
                <a:gd name="T91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112">
                  <a:moveTo>
                    <a:pt x="7" y="26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7" y="26"/>
                    <a:pt x="7" y="26"/>
                    <a:pt x="7" y="26"/>
                  </a:cubicBezTo>
                  <a:close/>
                  <a:moveTo>
                    <a:pt x="0" y="20"/>
                  </a:moveTo>
                  <a:cubicBezTo>
                    <a:pt x="132" y="20"/>
                    <a:pt x="132" y="20"/>
                    <a:pt x="132" y="20"/>
                  </a:cubicBezTo>
                  <a:cubicBezTo>
                    <a:pt x="132" y="112"/>
                    <a:pt x="132" y="112"/>
                    <a:pt x="132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lose/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9" y="68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78" y="64"/>
                    <a:pt x="78" y="63"/>
                    <a:pt x="77" y="6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3"/>
                    <a:pt x="71" y="62"/>
                    <a:pt x="71" y="62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3" y="56"/>
                    <a:pt x="73" y="56"/>
                    <a:pt x="73" y="55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3"/>
                    <a:pt x="69" y="53"/>
                    <a:pt x="69" y="53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49"/>
                    <a:pt x="61" y="49"/>
                    <a:pt x="6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6"/>
                    <a:pt x="44" y="56"/>
                    <a:pt x="44" y="57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3"/>
                    <a:pt x="46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40" y="64"/>
                    <a:pt x="40" y="64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40" y="69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2"/>
                    <a:pt x="45" y="73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6"/>
                    <a:pt x="41" y="77"/>
                    <a:pt x="41" y="7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4" y="81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50" y="80"/>
                    <a:pt x="50" y="80"/>
                    <a:pt x="50" y="81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83"/>
                    <a:pt x="59" y="83"/>
                    <a:pt x="59" y="83"/>
                  </a:cubicBezTo>
                  <a:cubicBezTo>
                    <a:pt x="59" y="83"/>
                    <a:pt x="59" y="83"/>
                    <a:pt x="60" y="8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4" y="88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8" y="87"/>
                    <a:pt x="68" y="87"/>
                    <a:pt x="68" y="86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0"/>
                    <a:pt x="68" y="80"/>
                    <a:pt x="68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1"/>
                    <a:pt x="75" y="81"/>
                    <a:pt x="75" y="81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7"/>
                    <a:pt x="77" y="76"/>
                    <a:pt x="77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2"/>
                    <a:pt x="73" y="71"/>
                    <a:pt x="73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68"/>
                    <a:pt x="79" y="68"/>
                    <a:pt x="79" y="68"/>
                  </a:cubicBezTo>
                  <a:close/>
                  <a:moveTo>
                    <a:pt x="67" y="69"/>
                  </a:moveTo>
                  <a:cubicBezTo>
                    <a:pt x="67" y="71"/>
                    <a:pt x="66" y="73"/>
                    <a:pt x="64" y="75"/>
                  </a:cubicBezTo>
                  <a:cubicBezTo>
                    <a:pt x="63" y="76"/>
                    <a:pt x="61" y="77"/>
                    <a:pt x="59" y="77"/>
                  </a:cubicBezTo>
                  <a:cubicBezTo>
                    <a:pt x="57" y="77"/>
                    <a:pt x="55" y="76"/>
                    <a:pt x="53" y="75"/>
                  </a:cubicBezTo>
                  <a:cubicBezTo>
                    <a:pt x="52" y="73"/>
                    <a:pt x="51" y="71"/>
                    <a:pt x="51" y="69"/>
                  </a:cubicBezTo>
                  <a:cubicBezTo>
                    <a:pt x="51" y="67"/>
                    <a:pt x="52" y="65"/>
                    <a:pt x="53" y="64"/>
                  </a:cubicBezTo>
                  <a:cubicBezTo>
                    <a:pt x="55" y="62"/>
                    <a:pt x="57" y="61"/>
                    <a:pt x="59" y="61"/>
                  </a:cubicBezTo>
                  <a:cubicBezTo>
                    <a:pt x="61" y="61"/>
                    <a:pt x="63" y="62"/>
                    <a:pt x="64" y="64"/>
                  </a:cubicBezTo>
                  <a:cubicBezTo>
                    <a:pt x="66" y="65"/>
                    <a:pt x="67" y="67"/>
                    <a:pt x="67" y="69"/>
                  </a:cubicBezTo>
                  <a:close/>
                  <a:moveTo>
                    <a:pt x="55" y="69"/>
                  </a:moveTo>
                  <a:cubicBezTo>
                    <a:pt x="55" y="67"/>
                    <a:pt x="57" y="66"/>
                    <a:pt x="59" y="66"/>
                  </a:cubicBezTo>
                  <a:cubicBezTo>
                    <a:pt x="61" y="66"/>
                    <a:pt x="63" y="67"/>
                    <a:pt x="63" y="69"/>
                  </a:cubicBezTo>
                  <a:cubicBezTo>
                    <a:pt x="63" y="71"/>
                    <a:pt x="61" y="73"/>
                    <a:pt x="59" y="73"/>
                  </a:cubicBezTo>
                  <a:cubicBezTo>
                    <a:pt x="57" y="73"/>
                    <a:pt x="55" y="71"/>
                    <a:pt x="55" y="69"/>
                  </a:cubicBezTo>
                  <a:close/>
                  <a:moveTo>
                    <a:pt x="91" y="57"/>
                  </a:moveTo>
                  <a:cubicBezTo>
                    <a:pt x="91" y="56"/>
                    <a:pt x="91" y="56"/>
                    <a:pt x="91" y="55"/>
                  </a:cubicBezTo>
                  <a:cubicBezTo>
                    <a:pt x="91" y="55"/>
                    <a:pt x="91" y="54"/>
                    <a:pt x="91" y="54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3" y="52"/>
                    <a:pt x="93" y="51"/>
                    <a:pt x="93" y="51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7" y="49"/>
                    <a:pt x="87" y="48"/>
                    <a:pt x="86" y="4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5" y="45"/>
                    <a:pt x="84" y="44"/>
                    <a:pt x="84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5"/>
                    <a:pt x="81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0" y="48"/>
                    <a:pt x="79" y="49"/>
                    <a:pt x="78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2"/>
                    <a:pt x="73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6" y="54"/>
                    <a:pt x="75" y="55"/>
                    <a:pt x="75" y="55"/>
                  </a:cubicBezTo>
                  <a:cubicBezTo>
                    <a:pt x="75" y="56"/>
                    <a:pt x="76" y="56"/>
                    <a:pt x="76" y="57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2"/>
                    <a:pt x="75" y="62"/>
                    <a:pt x="7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66"/>
                    <a:pt x="82" y="66"/>
                    <a:pt x="82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5" y="66"/>
                    <a:pt x="85" y="65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2"/>
                    <a:pt x="87" y="62"/>
                    <a:pt x="88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1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7"/>
                    <a:pt x="91" y="57"/>
                    <a:pt x="91" y="57"/>
                  </a:cubicBezTo>
                  <a:close/>
                  <a:moveTo>
                    <a:pt x="86" y="55"/>
                  </a:moveTo>
                  <a:cubicBezTo>
                    <a:pt x="86" y="57"/>
                    <a:pt x="85" y="58"/>
                    <a:pt x="83" y="58"/>
                  </a:cubicBezTo>
                  <a:cubicBezTo>
                    <a:pt x="82" y="58"/>
                    <a:pt x="80" y="57"/>
                    <a:pt x="80" y="55"/>
                  </a:cubicBezTo>
                  <a:cubicBezTo>
                    <a:pt x="80" y="54"/>
                    <a:pt x="82" y="52"/>
                    <a:pt x="83" y="52"/>
                  </a:cubicBezTo>
                  <a:cubicBezTo>
                    <a:pt x="85" y="52"/>
                    <a:pt x="86" y="54"/>
                    <a:pt x="86" y="5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282828"/>
                </a:solidFill>
                <a:latin typeface="Segoe UI Semiligh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44463" y="3224296"/>
            <a:ext cx="724350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8" b="1" dirty="0">
                <a:gradFill>
                  <a:gsLst>
                    <a:gs pos="2917">
                      <a:srgbClr val="282828">
                        <a:lumMod val="50000"/>
                      </a:srgbClr>
                    </a:gs>
                    <a:gs pos="30000">
                      <a:srgbClr val="282828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DEV</a:t>
            </a:r>
          </a:p>
        </p:txBody>
      </p:sp>
      <p:pic>
        <p:nvPicPr>
          <p:cNvPr id="56" name="Picture 55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81197" y="2885633"/>
            <a:ext cx="121204" cy="134464"/>
          </a:xfrm>
          <a:prstGeom prst="rect">
            <a:avLst/>
          </a:prstGeom>
        </p:spPr>
      </p:pic>
      <p:pic>
        <p:nvPicPr>
          <p:cNvPr id="57" name="Picture 56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850343" y="2885633"/>
            <a:ext cx="121204" cy="13446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402003" y="3224296"/>
            <a:ext cx="729160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568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OPS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EB2D17-BCD4-8E45-8C1B-9F24BCBFBC25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38171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 bwMode="auto">
          <a:xfrm>
            <a:off x="1" y="5708198"/>
            <a:ext cx="12192000" cy="1149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97" y="3342059"/>
            <a:ext cx="1036491" cy="2651923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1153887" y="3374148"/>
            <a:ext cx="1395978" cy="2614528"/>
            <a:chOff x="-1438275" y="3568700"/>
            <a:chExt cx="1323975" cy="2479674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-1438275" y="3570287"/>
              <a:ext cx="1323975" cy="2478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-1258888" y="3800475"/>
              <a:ext cx="395288" cy="82550"/>
            </a:xfrm>
            <a:custGeom>
              <a:avLst/>
              <a:gdLst>
                <a:gd name="T0" fmla="*/ 0 w 172"/>
                <a:gd name="T1" fmla="*/ 27 h 36"/>
                <a:gd name="T2" fmla="*/ 9 w 172"/>
                <a:gd name="T3" fmla="*/ 36 h 36"/>
                <a:gd name="T4" fmla="*/ 163 w 172"/>
                <a:gd name="T5" fmla="*/ 36 h 36"/>
                <a:gd name="T6" fmla="*/ 172 w 172"/>
                <a:gd name="T7" fmla="*/ 27 h 36"/>
                <a:gd name="T8" fmla="*/ 172 w 172"/>
                <a:gd name="T9" fmla="*/ 9 h 36"/>
                <a:gd name="T10" fmla="*/ 163 w 172"/>
                <a:gd name="T11" fmla="*/ 0 h 36"/>
                <a:gd name="T12" fmla="*/ 9 w 172"/>
                <a:gd name="T13" fmla="*/ 0 h 36"/>
                <a:gd name="T14" fmla="*/ 0 w 172"/>
                <a:gd name="T15" fmla="*/ 9 h 36"/>
                <a:gd name="T16" fmla="*/ 0 w 172"/>
                <a:gd name="T17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6">
                  <a:moveTo>
                    <a:pt x="0" y="27"/>
                  </a:moveTo>
                  <a:cubicBezTo>
                    <a:pt x="0" y="32"/>
                    <a:pt x="4" y="36"/>
                    <a:pt x="9" y="36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68" y="36"/>
                    <a:pt x="172" y="32"/>
                    <a:pt x="172" y="27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2" y="4"/>
                    <a:pt x="168" y="0"/>
                    <a:pt x="1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493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-957263" y="5913437"/>
              <a:ext cx="258763" cy="134937"/>
            </a:xfrm>
            <a:custGeom>
              <a:avLst/>
              <a:gdLst>
                <a:gd name="T0" fmla="*/ 49 w 113"/>
                <a:gd name="T1" fmla="*/ 0 h 59"/>
                <a:gd name="T2" fmla="*/ 113 w 113"/>
                <a:gd name="T3" fmla="*/ 59 h 59"/>
                <a:gd name="T4" fmla="*/ 49 w 113"/>
                <a:gd name="T5" fmla="*/ 59 h 59"/>
                <a:gd name="T6" fmla="*/ 0 w 113"/>
                <a:gd name="T7" fmla="*/ 59 h 59"/>
                <a:gd name="T8" fmla="*/ 0 w 113"/>
                <a:gd name="T9" fmla="*/ 0 h 59"/>
                <a:gd name="T10" fmla="*/ 49 w 113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59">
                  <a:moveTo>
                    <a:pt x="49" y="0"/>
                  </a:moveTo>
                  <a:cubicBezTo>
                    <a:pt x="82" y="0"/>
                    <a:pt x="110" y="26"/>
                    <a:pt x="113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563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-1277938" y="4879974"/>
              <a:ext cx="433388" cy="1049337"/>
            </a:xfrm>
            <a:custGeom>
              <a:avLst/>
              <a:gdLst>
                <a:gd name="T0" fmla="*/ 0 w 273"/>
                <a:gd name="T1" fmla="*/ 0 h 661"/>
                <a:gd name="T2" fmla="*/ 0 w 273"/>
                <a:gd name="T3" fmla="*/ 0 h 661"/>
                <a:gd name="T4" fmla="*/ 71 w 273"/>
                <a:gd name="T5" fmla="*/ 0 h 661"/>
                <a:gd name="T6" fmla="*/ 202 w 273"/>
                <a:gd name="T7" fmla="*/ 0 h 661"/>
                <a:gd name="T8" fmla="*/ 273 w 273"/>
                <a:gd name="T9" fmla="*/ 0 h 661"/>
                <a:gd name="T10" fmla="*/ 273 w 273"/>
                <a:gd name="T11" fmla="*/ 90 h 661"/>
                <a:gd name="T12" fmla="*/ 273 w 273"/>
                <a:gd name="T13" fmla="*/ 661 h 661"/>
                <a:gd name="T14" fmla="*/ 202 w 273"/>
                <a:gd name="T15" fmla="*/ 661 h 661"/>
                <a:gd name="T16" fmla="*/ 202 w 273"/>
                <a:gd name="T17" fmla="*/ 90 h 661"/>
                <a:gd name="T18" fmla="*/ 71 w 273"/>
                <a:gd name="T19" fmla="*/ 90 h 661"/>
                <a:gd name="T20" fmla="*/ 71 w 273"/>
                <a:gd name="T21" fmla="*/ 661 h 661"/>
                <a:gd name="T22" fmla="*/ 0 w 273"/>
                <a:gd name="T23" fmla="*/ 661 h 661"/>
                <a:gd name="T24" fmla="*/ 0 w 273"/>
                <a:gd name="T25" fmla="*/ 90 h 661"/>
                <a:gd name="T26" fmla="*/ 0 w 273"/>
                <a:gd name="T27" fmla="*/ 90 h 661"/>
                <a:gd name="T28" fmla="*/ 0 w 273"/>
                <a:gd name="T29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3" h="661">
                  <a:moveTo>
                    <a:pt x="0" y="0"/>
                  </a:moveTo>
                  <a:lnTo>
                    <a:pt x="0" y="0"/>
                  </a:lnTo>
                  <a:lnTo>
                    <a:pt x="71" y="0"/>
                  </a:lnTo>
                  <a:lnTo>
                    <a:pt x="202" y="0"/>
                  </a:lnTo>
                  <a:lnTo>
                    <a:pt x="273" y="0"/>
                  </a:lnTo>
                  <a:lnTo>
                    <a:pt x="273" y="90"/>
                  </a:lnTo>
                  <a:lnTo>
                    <a:pt x="273" y="661"/>
                  </a:lnTo>
                  <a:lnTo>
                    <a:pt x="202" y="661"/>
                  </a:lnTo>
                  <a:lnTo>
                    <a:pt x="202" y="90"/>
                  </a:lnTo>
                  <a:lnTo>
                    <a:pt x="71" y="90"/>
                  </a:lnTo>
                  <a:lnTo>
                    <a:pt x="71" y="661"/>
                  </a:lnTo>
                  <a:lnTo>
                    <a:pt x="0" y="661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-1277938" y="5913437"/>
              <a:ext cx="258763" cy="134937"/>
            </a:xfrm>
            <a:custGeom>
              <a:avLst/>
              <a:gdLst>
                <a:gd name="T0" fmla="*/ 48 w 112"/>
                <a:gd name="T1" fmla="*/ 0 h 59"/>
                <a:gd name="T2" fmla="*/ 112 w 112"/>
                <a:gd name="T3" fmla="*/ 59 h 59"/>
                <a:gd name="T4" fmla="*/ 48 w 112"/>
                <a:gd name="T5" fmla="*/ 59 h 59"/>
                <a:gd name="T6" fmla="*/ 0 w 112"/>
                <a:gd name="T7" fmla="*/ 59 h 59"/>
                <a:gd name="T8" fmla="*/ 0 w 112"/>
                <a:gd name="T9" fmla="*/ 0 h 59"/>
                <a:gd name="T10" fmla="*/ 48 w 112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59">
                  <a:moveTo>
                    <a:pt x="48" y="0"/>
                  </a:moveTo>
                  <a:cubicBezTo>
                    <a:pt x="82" y="0"/>
                    <a:pt x="109" y="26"/>
                    <a:pt x="112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563F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-1435100" y="4105275"/>
              <a:ext cx="749300" cy="774700"/>
            </a:xfrm>
            <a:custGeom>
              <a:avLst/>
              <a:gdLst>
                <a:gd name="T0" fmla="*/ 69 w 326"/>
                <a:gd name="T1" fmla="*/ 0 h 338"/>
                <a:gd name="T2" fmla="*/ 257 w 326"/>
                <a:gd name="T3" fmla="*/ 0 h 338"/>
                <a:gd name="T4" fmla="*/ 326 w 326"/>
                <a:gd name="T5" fmla="*/ 69 h 338"/>
                <a:gd name="T6" fmla="*/ 326 w 326"/>
                <a:gd name="T7" fmla="*/ 127 h 338"/>
                <a:gd name="T8" fmla="*/ 257 w 326"/>
                <a:gd name="T9" fmla="*/ 127 h 338"/>
                <a:gd name="T10" fmla="*/ 257 w 326"/>
                <a:gd name="T11" fmla="*/ 338 h 338"/>
                <a:gd name="T12" fmla="*/ 69 w 326"/>
                <a:gd name="T13" fmla="*/ 338 h 338"/>
                <a:gd name="T14" fmla="*/ 69 w 326"/>
                <a:gd name="T15" fmla="*/ 127 h 338"/>
                <a:gd name="T16" fmla="*/ 0 w 326"/>
                <a:gd name="T17" fmla="*/ 127 h 338"/>
                <a:gd name="T18" fmla="*/ 0 w 326"/>
                <a:gd name="T19" fmla="*/ 69 h 338"/>
                <a:gd name="T20" fmla="*/ 69 w 326"/>
                <a:gd name="T2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6" h="338">
                  <a:moveTo>
                    <a:pt x="69" y="0"/>
                  </a:moveTo>
                  <a:cubicBezTo>
                    <a:pt x="257" y="0"/>
                    <a:pt x="257" y="0"/>
                    <a:pt x="257" y="0"/>
                  </a:cubicBezTo>
                  <a:cubicBezTo>
                    <a:pt x="295" y="0"/>
                    <a:pt x="326" y="31"/>
                    <a:pt x="326" y="69"/>
                  </a:cubicBezTo>
                  <a:cubicBezTo>
                    <a:pt x="326" y="127"/>
                    <a:pt x="326" y="127"/>
                    <a:pt x="326" y="127"/>
                  </a:cubicBezTo>
                  <a:cubicBezTo>
                    <a:pt x="257" y="127"/>
                    <a:pt x="257" y="127"/>
                    <a:pt x="257" y="127"/>
                  </a:cubicBezTo>
                  <a:cubicBezTo>
                    <a:pt x="257" y="338"/>
                    <a:pt x="257" y="338"/>
                    <a:pt x="257" y="338"/>
                  </a:cubicBezTo>
                  <a:cubicBezTo>
                    <a:pt x="69" y="338"/>
                    <a:pt x="69" y="338"/>
                    <a:pt x="69" y="338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23913" y="4395787"/>
              <a:ext cx="266700" cy="400050"/>
            </a:xfrm>
            <a:custGeom>
              <a:avLst/>
              <a:gdLst>
                <a:gd name="T0" fmla="*/ 44 w 116"/>
                <a:gd name="T1" fmla="*/ 174 h 174"/>
                <a:gd name="T2" fmla="*/ 116 w 116"/>
                <a:gd name="T3" fmla="*/ 174 h 174"/>
                <a:gd name="T4" fmla="*/ 116 w 116"/>
                <a:gd name="T5" fmla="*/ 124 h 174"/>
                <a:gd name="T6" fmla="*/ 51 w 116"/>
                <a:gd name="T7" fmla="*/ 124 h 174"/>
                <a:gd name="T8" fmla="*/ 51 w 116"/>
                <a:gd name="T9" fmla="*/ 0 h 174"/>
                <a:gd name="T10" fmla="*/ 0 w 116"/>
                <a:gd name="T11" fmla="*/ 0 h 174"/>
                <a:gd name="T12" fmla="*/ 0 w 116"/>
                <a:gd name="T13" fmla="*/ 131 h 174"/>
                <a:gd name="T14" fmla="*/ 44 w 116"/>
                <a:gd name="T1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74">
                  <a:moveTo>
                    <a:pt x="44" y="174"/>
                  </a:moveTo>
                  <a:cubicBezTo>
                    <a:pt x="116" y="174"/>
                    <a:pt x="116" y="174"/>
                    <a:pt x="116" y="174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55"/>
                    <a:pt x="20" y="174"/>
                    <a:pt x="44" y="174"/>
                  </a:cubicBez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-1414463" y="4395787"/>
              <a:ext cx="114300" cy="693737"/>
            </a:xfrm>
            <a:prstGeom prst="rect">
              <a:avLst/>
            </a:prstGeom>
            <a:solidFill>
              <a:srgbClr val="6D563D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-1417638" y="4970462"/>
              <a:ext cx="117475" cy="236537"/>
            </a:xfrm>
            <a:custGeom>
              <a:avLst/>
              <a:gdLst>
                <a:gd name="T0" fmla="*/ 51 w 51"/>
                <a:gd name="T1" fmla="*/ 0 h 103"/>
                <a:gd name="T2" fmla="*/ 51 w 51"/>
                <a:gd name="T3" fmla="*/ 103 h 103"/>
                <a:gd name="T4" fmla="*/ 0 w 51"/>
                <a:gd name="T5" fmla="*/ 52 h 103"/>
                <a:gd name="T6" fmla="*/ 51 w 51"/>
                <a:gd name="T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03">
                  <a:moveTo>
                    <a:pt x="51" y="0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23" y="103"/>
                    <a:pt x="0" y="80"/>
                    <a:pt x="0" y="52"/>
                  </a:cubicBezTo>
                  <a:cubicBezTo>
                    <a:pt x="0" y="23"/>
                    <a:pt x="23" y="0"/>
                    <a:pt x="51" y="0"/>
                  </a:cubicBez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-674688" y="4678362"/>
              <a:ext cx="233363" cy="117475"/>
            </a:xfrm>
            <a:custGeom>
              <a:avLst/>
              <a:gdLst>
                <a:gd name="T0" fmla="*/ 0 w 102"/>
                <a:gd name="T1" fmla="*/ 0 h 51"/>
                <a:gd name="T2" fmla="*/ 102 w 102"/>
                <a:gd name="T3" fmla="*/ 0 h 51"/>
                <a:gd name="T4" fmla="*/ 51 w 102"/>
                <a:gd name="T5" fmla="*/ 51 h 51"/>
                <a:gd name="T6" fmla="*/ 0 w 10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51">
                  <a:moveTo>
                    <a:pt x="0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2" y="28"/>
                    <a:pt x="79" y="51"/>
                    <a:pt x="51" y="51"/>
                  </a:cubicBezTo>
                  <a:cubicBezTo>
                    <a:pt x="23" y="51"/>
                    <a:pt x="0" y="28"/>
                    <a:pt x="0" y="0"/>
                  </a:cubicBez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-1130300" y="3946525"/>
              <a:ext cx="138113" cy="227012"/>
            </a:xfrm>
            <a:custGeom>
              <a:avLst/>
              <a:gdLst>
                <a:gd name="T0" fmla="*/ 44 w 87"/>
                <a:gd name="T1" fmla="*/ 143 h 143"/>
                <a:gd name="T2" fmla="*/ 87 w 87"/>
                <a:gd name="T3" fmla="*/ 100 h 143"/>
                <a:gd name="T4" fmla="*/ 87 w 87"/>
                <a:gd name="T5" fmla="*/ 0 h 143"/>
                <a:gd name="T6" fmla="*/ 0 w 87"/>
                <a:gd name="T7" fmla="*/ 0 h 143"/>
                <a:gd name="T8" fmla="*/ 0 w 87"/>
                <a:gd name="T9" fmla="*/ 100 h 143"/>
                <a:gd name="T10" fmla="*/ 44 w 87"/>
                <a:gd name="T1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43">
                  <a:moveTo>
                    <a:pt x="44" y="143"/>
                  </a:moveTo>
                  <a:lnTo>
                    <a:pt x="87" y="100"/>
                  </a:lnTo>
                  <a:lnTo>
                    <a:pt x="87" y="0"/>
                  </a:lnTo>
                  <a:lnTo>
                    <a:pt x="0" y="0"/>
                  </a:lnTo>
                  <a:lnTo>
                    <a:pt x="0" y="100"/>
                  </a:lnTo>
                  <a:lnTo>
                    <a:pt x="44" y="143"/>
                  </a:ln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-1130300" y="3946525"/>
              <a:ext cx="138113" cy="119062"/>
            </a:xfrm>
            <a:custGeom>
              <a:avLst/>
              <a:gdLst>
                <a:gd name="T0" fmla="*/ 60 w 60"/>
                <a:gd name="T1" fmla="*/ 48 h 52"/>
                <a:gd name="T2" fmla="*/ 30 w 60"/>
                <a:gd name="T3" fmla="*/ 52 h 52"/>
                <a:gd name="T4" fmla="*/ 0 w 60"/>
                <a:gd name="T5" fmla="*/ 48 h 52"/>
                <a:gd name="T6" fmla="*/ 0 w 60"/>
                <a:gd name="T7" fmla="*/ 0 h 52"/>
                <a:gd name="T8" fmla="*/ 60 w 60"/>
                <a:gd name="T9" fmla="*/ 0 h 52"/>
                <a:gd name="T10" fmla="*/ 60 w 60"/>
                <a:gd name="T11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2">
                  <a:moveTo>
                    <a:pt x="60" y="48"/>
                  </a:moveTo>
                  <a:cubicBezTo>
                    <a:pt x="50" y="51"/>
                    <a:pt x="40" y="52"/>
                    <a:pt x="30" y="52"/>
                  </a:cubicBezTo>
                  <a:cubicBezTo>
                    <a:pt x="20" y="52"/>
                    <a:pt x="10" y="51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48"/>
                  </a:lnTo>
                  <a:close/>
                </a:path>
              </a:pathLst>
            </a:custGeom>
            <a:solidFill>
              <a:srgbClr val="493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-1223963" y="3568700"/>
              <a:ext cx="323850" cy="219075"/>
            </a:xfrm>
            <a:custGeom>
              <a:avLst/>
              <a:gdLst>
                <a:gd name="T0" fmla="*/ 71 w 141"/>
                <a:gd name="T1" fmla="*/ 0 h 96"/>
                <a:gd name="T2" fmla="*/ 141 w 141"/>
                <a:gd name="T3" fmla="*/ 70 h 96"/>
                <a:gd name="T4" fmla="*/ 141 w 141"/>
                <a:gd name="T5" fmla="*/ 96 h 96"/>
                <a:gd name="T6" fmla="*/ 0 w 141"/>
                <a:gd name="T7" fmla="*/ 96 h 96"/>
                <a:gd name="T8" fmla="*/ 0 w 141"/>
                <a:gd name="T9" fmla="*/ 70 h 96"/>
                <a:gd name="T10" fmla="*/ 71 w 141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96">
                  <a:moveTo>
                    <a:pt x="71" y="0"/>
                  </a:moveTo>
                  <a:cubicBezTo>
                    <a:pt x="109" y="0"/>
                    <a:pt x="141" y="31"/>
                    <a:pt x="141" y="70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31"/>
                    <a:pt x="32" y="0"/>
                    <a:pt x="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-1223963" y="3735387"/>
              <a:ext cx="323850" cy="303212"/>
            </a:xfrm>
            <a:custGeom>
              <a:avLst/>
              <a:gdLst>
                <a:gd name="T0" fmla="*/ 141 w 141"/>
                <a:gd name="T1" fmla="*/ 0 h 132"/>
                <a:gd name="T2" fmla="*/ 141 w 141"/>
                <a:gd name="T3" fmla="*/ 109 h 132"/>
                <a:gd name="T4" fmla="*/ 71 w 141"/>
                <a:gd name="T5" fmla="*/ 132 h 132"/>
                <a:gd name="T6" fmla="*/ 0 w 141"/>
                <a:gd name="T7" fmla="*/ 109 h 132"/>
                <a:gd name="T8" fmla="*/ 0 w 141"/>
                <a:gd name="T9" fmla="*/ 0 h 132"/>
                <a:gd name="T10" fmla="*/ 141 w 141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132">
                  <a:moveTo>
                    <a:pt x="141" y="0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122" y="124"/>
                    <a:pt x="97" y="132"/>
                    <a:pt x="71" y="132"/>
                  </a:cubicBezTo>
                  <a:cubicBezTo>
                    <a:pt x="45" y="132"/>
                    <a:pt x="20" y="124"/>
                    <a:pt x="0" y="10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6D563D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-1414463" y="4395787"/>
              <a:ext cx="114300" cy="34925"/>
            </a:xfrm>
            <a:prstGeom prst="rect">
              <a:avLst/>
            </a:prstGeom>
            <a:solidFill>
              <a:srgbClr val="493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-823913" y="4395787"/>
              <a:ext cx="117475" cy="34925"/>
            </a:xfrm>
            <a:prstGeom prst="rect">
              <a:avLst/>
            </a:prstGeom>
            <a:solidFill>
              <a:srgbClr val="4937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098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0" scaled="0"/>
                </a:gradFill>
              </a:rPr>
              <a:t>People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588564" y="4628902"/>
            <a:ext cx="1341067" cy="708939"/>
            <a:chOff x="6002213" y="3425254"/>
            <a:chExt cx="1587625" cy="723258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 bwMode="auto">
            <a:xfrm>
              <a:off x="6002213" y="3425254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002213" y="3932488"/>
              <a:ext cx="1587625" cy="2160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686276" y="4421578"/>
            <a:ext cx="2131058" cy="1701965"/>
            <a:chOff x="8860829" y="4509886"/>
            <a:chExt cx="2174098" cy="1736339"/>
          </a:xfrm>
        </p:grpSpPr>
        <p:sp>
          <p:nvSpPr>
            <p:cNvPr id="13" name="Oval 12"/>
            <p:cNvSpPr/>
            <p:nvPr/>
          </p:nvSpPr>
          <p:spPr bwMode="auto">
            <a:xfrm>
              <a:off x="8860829" y="5970914"/>
              <a:ext cx="2174098" cy="275311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 rot="2001771">
              <a:off x="9266604" y="4509886"/>
              <a:ext cx="1453360" cy="1618491"/>
              <a:chOff x="8504238" y="4584705"/>
              <a:chExt cx="1236752" cy="1377271"/>
            </a:xfrm>
          </p:grpSpPr>
          <p:sp>
            <p:nvSpPr>
              <p:cNvPr id="18" name="Oval 17"/>
              <p:cNvSpPr/>
              <p:nvPr/>
            </p:nvSpPr>
            <p:spPr bwMode="auto">
              <a:xfrm>
                <a:off x="8504238" y="4725224"/>
                <a:ext cx="1236752" cy="1236752"/>
              </a:xfrm>
              <a:prstGeom prst="ellipse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8618558" y="5282139"/>
                <a:ext cx="504056" cy="504056"/>
              </a:xfrm>
              <a:prstGeom prst="ellipse">
                <a:avLst/>
              </a:prstGeom>
              <a:solidFill>
                <a:schemeClr val="tx1">
                  <a:alpha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8952456" y="4584705"/>
                <a:ext cx="340316" cy="220585"/>
                <a:chOff x="8964163" y="4017555"/>
                <a:chExt cx="340316" cy="366035"/>
              </a:xfrm>
            </p:grpSpPr>
            <p:sp>
              <p:nvSpPr>
                <p:cNvPr id="21" name="Freeform 20"/>
                <p:cNvSpPr/>
                <p:nvPr/>
              </p:nvSpPr>
              <p:spPr bwMode="auto">
                <a:xfrm>
                  <a:off x="8964163" y="4051662"/>
                  <a:ext cx="340316" cy="331928"/>
                </a:xfrm>
                <a:custGeom>
                  <a:avLst/>
                  <a:gdLst>
                    <a:gd name="connsiteX0" fmla="*/ 0 w 340316"/>
                    <a:gd name="connsiteY0" fmla="*/ 0 h 331928"/>
                    <a:gd name="connsiteX1" fmla="*/ 340316 w 340316"/>
                    <a:gd name="connsiteY1" fmla="*/ 0 h 331928"/>
                    <a:gd name="connsiteX2" fmla="*/ 340316 w 340316"/>
                    <a:gd name="connsiteY2" fmla="*/ 290681 h 331928"/>
                    <a:gd name="connsiteX3" fmla="*/ 170158 w 340316"/>
                    <a:gd name="connsiteY3" fmla="*/ 331928 h 331928"/>
                    <a:gd name="connsiteX4" fmla="*/ 0 w 340316"/>
                    <a:gd name="connsiteY4" fmla="*/ 290681 h 331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316" h="331928">
                      <a:moveTo>
                        <a:pt x="0" y="0"/>
                      </a:moveTo>
                      <a:lnTo>
                        <a:pt x="340316" y="0"/>
                      </a:lnTo>
                      <a:lnTo>
                        <a:pt x="340316" y="290681"/>
                      </a:lnTo>
                      <a:cubicBezTo>
                        <a:pt x="340316" y="313461"/>
                        <a:pt x="264134" y="331928"/>
                        <a:pt x="170158" y="331928"/>
                      </a:cubicBezTo>
                      <a:cubicBezTo>
                        <a:pt x="76182" y="331928"/>
                        <a:pt x="0" y="313461"/>
                        <a:pt x="0" y="29068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 bwMode="auto">
                <a:xfrm>
                  <a:off x="8964163" y="4017555"/>
                  <a:ext cx="340316" cy="82493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16" name="Freeform 15"/>
          <p:cNvSpPr/>
          <p:nvPr/>
        </p:nvSpPr>
        <p:spPr bwMode="auto">
          <a:xfrm rot="1768747">
            <a:off x="10072483" y="4004239"/>
            <a:ext cx="298396" cy="530639"/>
          </a:xfrm>
          <a:custGeom>
            <a:avLst/>
            <a:gdLst>
              <a:gd name="connsiteX0" fmla="*/ 399384 w 399384"/>
              <a:gd name="connsiteY0" fmla="*/ 710227 h 710227"/>
              <a:gd name="connsiteX1" fmla="*/ 313659 w 399384"/>
              <a:gd name="connsiteY1" fmla="*/ 400664 h 710227"/>
              <a:gd name="connsiteX2" fmla="*/ 13621 w 399384"/>
              <a:gd name="connsiteY2" fmla="*/ 348277 h 710227"/>
              <a:gd name="connsiteX3" fmla="*/ 51721 w 399384"/>
              <a:gd name="connsiteY3" fmla="*/ 29189 h 710227"/>
              <a:gd name="connsiteX4" fmla="*/ 56484 w 399384"/>
              <a:gd name="connsiteY4" fmla="*/ 33952 h 71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84" h="710227">
                <a:moveTo>
                  <a:pt x="399384" y="710227"/>
                </a:moveTo>
                <a:cubicBezTo>
                  <a:pt x="388668" y="585608"/>
                  <a:pt x="377953" y="460989"/>
                  <a:pt x="313659" y="400664"/>
                </a:cubicBezTo>
                <a:cubicBezTo>
                  <a:pt x="249365" y="340339"/>
                  <a:pt x="57277" y="410189"/>
                  <a:pt x="13621" y="348277"/>
                </a:cubicBezTo>
                <a:cubicBezTo>
                  <a:pt x="-30035" y="286364"/>
                  <a:pt x="44577" y="81576"/>
                  <a:pt x="51721" y="29189"/>
                </a:cubicBezTo>
                <a:cubicBezTo>
                  <a:pt x="58865" y="-23198"/>
                  <a:pt x="57674" y="5377"/>
                  <a:pt x="56484" y="3395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7" name="Freeform 87"/>
          <p:cNvSpPr>
            <a:spLocks noChangeAspect="1" noEditPoints="1"/>
          </p:cNvSpPr>
          <p:nvPr/>
        </p:nvSpPr>
        <p:spPr bwMode="auto">
          <a:xfrm>
            <a:off x="10060576" y="3784845"/>
            <a:ext cx="415347" cy="399948"/>
          </a:xfrm>
          <a:custGeom>
            <a:avLst/>
            <a:gdLst>
              <a:gd name="T0" fmla="*/ 255 w 388"/>
              <a:gd name="T1" fmla="*/ 58 h 374"/>
              <a:gd name="T2" fmla="*/ 236 w 388"/>
              <a:gd name="T3" fmla="*/ 36 h 374"/>
              <a:gd name="T4" fmla="*/ 196 w 388"/>
              <a:gd name="T5" fmla="*/ 110 h 374"/>
              <a:gd name="T6" fmla="*/ 204 w 388"/>
              <a:gd name="T7" fmla="*/ 138 h 374"/>
              <a:gd name="T8" fmla="*/ 266 w 388"/>
              <a:gd name="T9" fmla="*/ 121 h 374"/>
              <a:gd name="T10" fmla="*/ 221 w 388"/>
              <a:gd name="T11" fmla="*/ 157 h 374"/>
              <a:gd name="T12" fmla="*/ 295 w 388"/>
              <a:gd name="T13" fmla="*/ 140 h 374"/>
              <a:gd name="T14" fmla="*/ 336 w 388"/>
              <a:gd name="T15" fmla="*/ 130 h 374"/>
              <a:gd name="T16" fmla="*/ 323 w 388"/>
              <a:gd name="T17" fmla="*/ 203 h 374"/>
              <a:gd name="T18" fmla="*/ 233 w 388"/>
              <a:gd name="T19" fmla="*/ 169 h 374"/>
              <a:gd name="T20" fmla="*/ 276 w 388"/>
              <a:gd name="T21" fmla="*/ 202 h 374"/>
              <a:gd name="T22" fmla="*/ 315 w 388"/>
              <a:gd name="T23" fmla="*/ 234 h 374"/>
              <a:gd name="T24" fmla="*/ 334 w 388"/>
              <a:gd name="T25" fmla="*/ 212 h 374"/>
              <a:gd name="T26" fmla="*/ 266 w 388"/>
              <a:gd name="T27" fmla="*/ 286 h 374"/>
              <a:gd name="T28" fmla="*/ 240 w 388"/>
              <a:gd name="T29" fmla="*/ 223 h 374"/>
              <a:gd name="T30" fmla="*/ 213 w 388"/>
              <a:gd name="T31" fmla="*/ 210 h 374"/>
              <a:gd name="T32" fmla="*/ 241 w 388"/>
              <a:gd name="T33" fmla="*/ 290 h 374"/>
              <a:gd name="T34" fmla="*/ 257 w 388"/>
              <a:gd name="T35" fmla="*/ 316 h 374"/>
              <a:gd name="T36" fmla="*/ 103 w 388"/>
              <a:gd name="T37" fmla="*/ 112 h 374"/>
              <a:gd name="T38" fmla="*/ 174 w 388"/>
              <a:gd name="T39" fmla="*/ 153 h 374"/>
              <a:gd name="T40" fmla="*/ 161 w 388"/>
              <a:gd name="T41" fmla="*/ 119 h 374"/>
              <a:gd name="T42" fmla="*/ 84 w 388"/>
              <a:gd name="T43" fmla="*/ 86 h 374"/>
              <a:gd name="T44" fmla="*/ 62 w 388"/>
              <a:gd name="T45" fmla="*/ 105 h 374"/>
              <a:gd name="T46" fmla="*/ 163 w 388"/>
              <a:gd name="T47" fmla="*/ 189 h 374"/>
              <a:gd name="T48" fmla="*/ 80 w 388"/>
              <a:gd name="T49" fmla="*/ 250 h 374"/>
              <a:gd name="T50" fmla="*/ 85 w 388"/>
              <a:gd name="T51" fmla="*/ 283 h 374"/>
              <a:gd name="T52" fmla="*/ 109 w 388"/>
              <a:gd name="T53" fmla="*/ 248 h 374"/>
              <a:gd name="T54" fmla="*/ 171 w 388"/>
              <a:gd name="T55" fmla="*/ 195 h 374"/>
              <a:gd name="T56" fmla="*/ 163 w 388"/>
              <a:gd name="T57" fmla="*/ 260 h 374"/>
              <a:gd name="T58" fmla="*/ 161 w 388"/>
              <a:gd name="T59" fmla="*/ 318 h 374"/>
              <a:gd name="T60" fmla="*/ 186 w 388"/>
              <a:gd name="T61" fmla="*/ 299 h 374"/>
              <a:gd name="T62" fmla="*/ 194 w 388"/>
              <a:gd name="T63" fmla="*/ 214 h 374"/>
              <a:gd name="T64" fmla="*/ 248 w 388"/>
              <a:gd name="T65" fmla="*/ 342 h 374"/>
              <a:gd name="T66" fmla="*/ 279 w 388"/>
              <a:gd name="T67" fmla="*/ 345 h 374"/>
              <a:gd name="T68" fmla="*/ 359 w 388"/>
              <a:gd name="T69" fmla="*/ 263 h 374"/>
              <a:gd name="T70" fmla="*/ 356 w 388"/>
              <a:gd name="T71" fmla="*/ 230 h 374"/>
              <a:gd name="T72" fmla="*/ 358 w 388"/>
              <a:gd name="T73" fmla="*/ 136 h 374"/>
              <a:gd name="T74" fmla="*/ 383 w 388"/>
              <a:gd name="T75" fmla="*/ 114 h 374"/>
              <a:gd name="T76" fmla="*/ 278 w 388"/>
              <a:gd name="T77" fmla="*/ 2 h 374"/>
              <a:gd name="T78" fmla="*/ 32 w 388"/>
              <a:gd name="T79" fmla="*/ 120 h 374"/>
              <a:gd name="T80" fmla="*/ 28 w 388"/>
              <a:gd name="T81" fmla="*/ 87 h 374"/>
              <a:gd name="T82" fmla="*/ 71 w 388"/>
              <a:gd name="T83" fmla="*/ 288 h 374"/>
              <a:gd name="T84" fmla="*/ 71 w 388"/>
              <a:gd name="T85" fmla="*/ 322 h 374"/>
              <a:gd name="T86" fmla="*/ 71 w 388"/>
              <a:gd name="T87" fmla="*/ 288 h 374"/>
              <a:gd name="T88" fmla="*/ 170 w 388"/>
              <a:gd name="T89" fmla="*/ 374 h 374"/>
              <a:gd name="T90" fmla="*/ 170 w 388"/>
              <a:gd name="T91" fmla="*/ 341 h 374"/>
              <a:gd name="T92" fmla="*/ 82 w 388"/>
              <a:gd name="T93" fmla="*/ 179 h 374"/>
              <a:gd name="T94" fmla="*/ 157 w 388"/>
              <a:gd name="T95" fmla="*/ 172 h 374"/>
              <a:gd name="T96" fmla="*/ 102 w 388"/>
              <a:gd name="T97" fmla="*/ 150 h 374"/>
              <a:gd name="T98" fmla="*/ 43 w 388"/>
              <a:gd name="T99" fmla="*/ 175 h 374"/>
              <a:gd name="T100" fmla="*/ 52 w 388"/>
              <a:gd name="T101" fmla="*/ 200 h 374"/>
              <a:gd name="T102" fmla="*/ 19 w 388"/>
              <a:gd name="T103" fmla="*/ 231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8" h="374">
                <a:moveTo>
                  <a:pt x="224" y="94"/>
                </a:moveTo>
                <a:cubicBezTo>
                  <a:pt x="229" y="87"/>
                  <a:pt x="234" y="80"/>
                  <a:pt x="239" y="74"/>
                </a:cubicBezTo>
                <a:cubicBezTo>
                  <a:pt x="242" y="71"/>
                  <a:pt x="245" y="68"/>
                  <a:pt x="247" y="65"/>
                </a:cubicBezTo>
                <a:cubicBezTo>
                  <a:pt x="250" y="62"/>
                  <a:pt x="253" y="59"/>
                  <a:pt x="255" y="58"/>
                </a:cubicBezTo>
                <a:cubicBezTo>
                  <a:pt x="256" y="57"/>
                  <a:pt x="257" y="57"/>
                  <a:pt x="257" y="56"/>
                </a:cubicBezTo>
                <a:cubicBezTo>
                  <a:pt x="260" y="53"/>
                  <a:pt x="261" y="50"/>
                  <a:pt x="261" y="46"/>
                </a:cubicBezTo>
                <a:cubicBezTo>
                  <a:pt x="261" y="42"/>
                  <a:pt x="259" y="38"/>
                  <a:pt x="256" y="36"/>
                </a:cubicBezTo>
                <a:cubicBezTo>
                  <a:pt x="251" y="30"/>
                  <a:pt x="241" y="31"/>
                  <a:pt x="236" y="36"/>
                </a:cubicBezTo>
                <a:cubicBezTo>
                  <a:pt x="232" y="41"/>
                  <a:pt x="230" y="44"/>
                  <a:pt x="227" y="48"/>
                </a:cubicBezTo>
                <a:cubicBezTo>
                  <a:pt x="224" y="52"/>
                  <a:pt x="222" y="55"/>
                  <a:pt x="219" y="60"/>
                </a:cubicBezTo>
                <a:cubicBezTo>
                  <a:pt x="214" y="67"/>
                  <a:pt x="210" y="75"/>
                  <a:pt x="206" y="84"/>
                </a:cubicBezTo>
                <a:cubicBezTo>
                  <a:pt x="202" y="92"/>
                  <a:pt x="199" y="101"/>
                  <a:pt x="196" y="110"/>
                </a:cubicBezTo>
                <a:cubicBezTo>
                  <a:pt x="194" y="117"/>
                  <a:pt x="192" y="126"/>
                  <a:pt x="191" y="137"/>
                </a:cubicBezTo>
                <a:cubicBezTo>
                  <a:pt x="191" y="140"/>
                  <a:pt x="193" y="143"/>
                  <a:pt x="196" y="144"/>
                </a:cubicBezTo>
                <a:cubicBezTo>
                  <a:pt x="196" y="144"/>
                  <a:pt x="197" y="144"/>
                  <a:pt x="197" y="144"/>
                </a:cubicBezTo>
                <a:cubicBezTo>
                  <a:pt x="200" y="144"/>
                  <a:pt x="203" y="142"/>
                  <a:pt x="204" y="138"/>
                </a:cubicBezTo>
                <a:cubicBezTo>
                  <a:pt x="205" y="132"/>
                  <a:pt x="208" y="124"/>
                  <a:pt x="212" y="115"/>
                </a:cubicBezTo>
                <a:cubicBezTo>
                  <a:pt x="215" y="108"/>
                  <a:pt x="219" y="101"/>
                  <a:pt x="224" y="94"/>
                </a:cubicBezTo>
                <a:close/>
                <a:moveTo>
                  <a:pt x="269" y="121"/>
                </a:moveTo>
                <a:cubicBezTo>
                  <a:pt x="266" y="121"/>
                  <a:pt x="266" y="121"/>
                  <a:pt x="266" y="121"/>
                </a:cubicBezTo>
                <a:cubicBezTo>
                  <a:pt x="257" y="124"/>
                  <a:pt x="249" y="127"/>
                  <a:pt x="240" y="131"/>
                </a:cubicBezTo>
                <a:cubicBezTo>
                  <a:pt x="234" y="135"/>
                  <a:pt x="225" y="139"/>
                  <a:pt x="217" y="146"/>
                </a:cubicBezTo>
                <a:cubicBezTo>
                  <a:pt x="214" y="148"/>
                  <a:pt x="213" y="151"/>
                  <a:pt x="215" y="154"/>
                </a:cubicBezTo>
                <a:cubicBezTo>
                  <a:pt x="216" y="156"/>
                  <a:pt x="218" y="157"/>
                  <a:pt x="221" y="157"/>
                </a:cubicBezTo>
                <a:cubicBezTo>
                  <a:pt x="222" y="157"/>
                  <a:pt x="223" y="157"/>
                  <a:pt x="224" y="156"/>
                </a:cubicBezTo>
                <a:cubicBezTo>
                  <a:pt x="230" y="153"/>
                  <a:pt x="238" y="150"/>
                  <a:pt x="246" y="147"/>
                </a:cubicBezTo>
                <a:cubicBezTo>
                  <a:pt x="254" y="145"/>
                  <a:pt x="262" y="143"/>
                  <a:pt x="271" y="142"/>
                </a:cubicBezTo>
                <a:cubicBezTo>
                  <a:pt x="279" y="141"/>
                  <a:pt x="287" y="140"/>
                  <a:pt x="295" y="140"/>
                </a:cubicBezTo>
                <a:cubicBezTo>
                  <a:pt x="299" y="140"/>
                  <a:pt x="303" y="140"/>
                  <a:pt x="307" y="140"/>
                </a:cubicBezTo>
                <a:cubicBezTo>
                  <a:pt x="310" y="140"/>
                  <a:pt x="315" y="141"/>
                  <a:pt x="318" y="141"/>
                </a:cubicBezTo>
                <a:cubicBezTo>
                  <a:pt x="320" y="142"/>
                  <a:pt x="321" y="142"/>
                  <a:pt x="321" y="142"/>
                </a:cubicBezTo>
                <a:cubicBezTo>
                  <a:pt x="330" y="142"/>
                  <a:pt x="336" y="137"/>
                  <a:pt x="336" y="130"/>
                </a:cubicBezTo>
                <a:cubicBezTo>
                  <a:pt x="336" y="121"/>
                  <a:pt x="328" y="117"/>
                  <a:pt x="322" y="116"/>
                </a:cubicBezTo>
                <a:cubicBezTo>
                  <a:pt x="317" y="116"/>
                  <a:pt x="306" y="114"/>
                  <a:pt x="294" y="115"/>
                </a:cubicBezTo>
                <a:cubicBezTo>
                  <a:pt x="284" y="116"/>
                  <a:pt x="276" y="118"/>
                  <a:pt x="269" y="121"/>
                </a:cubicBezTo>
                <a:close/>
                <a:moveTo>
                  <a:pt x="323" y="203"/>
                </a:moveTo>
                <a:cubicBezTo>
                  <a:pt x="319" y="201"/>
                  <a:pt x="315" y="198"/>
                  <a:pt x="311" y="196"/>
                </a:cubicBezTo>
                <a:cubicBezTo>
                  <a:pt x="303" y="191"/>
                  <a:pt x="295" y="187"/>
                  <a:pt x="286" y="183"/>
                </a:cubicBezTo>
                <a:cubicBezTo>
                  <a:pt x="278" y="180"/>
                  <a:pt x="269" y="176"/>
                  <a:pt x="260" y="174"/>
                </a:cubicBezTo>
                <a:cubicBezTo>
                  <a:pt x="250" y="171"/>
                  <a:pt x="241" y="170"/>
                  <a:pt x="233" y="169"/>
                </a:cubicBezTo>
                <a:cubicBezTo>
                  <a:pt x="229" y="169"/>
                  <a:pt x="227" y="172"/>
                  <a:pt x="226" y="175"/>
                </a:cubicBezTo>
                <a:cubicBezTo>
                  <a:pt x="225" y="179"/>
                  <a:pt x="228" y="182"/>
                  <a:pt x="232" y="183"/>
                </a:cubicBezTo>
                <a:cubicBezTo>
                  <a:pt x="239" y="184"/>
                  <a:pt x="246" y="187"/>
                  <a:pt x="255" y="190"/>
                </a:cubicBezTo>
                <a:cubicBezTo>
                  <a:pt x="262" y="194"/>
                  <a:pt x="269" y="197"/>
                  <a:pt x="276" y="202"/>
                </a:cubicBezTo>
                <a:cubicBezTo>
                  <a:pt x="284" y="206"/>
                  <a:pt x="290" y="211"/>
                  <a:pt x="297" y="216"/>
                </a:cubicBezTo>
                <a:cubicBezTo>
                  <a:pt x="300" y="219"/>
                  <a:pt x="303" y="222"/>
                  <a:pt x="306" y="224"/>
                </a:cubicBezTo>
                <a:cubicBezTo>
                  <a:pt x="309" y="227"/>
                  <a:pt x="312" y="230"/>
                  <a:pt x="314" y="232"/>
                </a:cubicBezTo>
                <a:cubicBezTo>
                  <a:pt x="314" y="233"/>
                  <a:pt x="315" y="233"/>
                  <a:pt x="315" y="234"/>
                </a:cubicBezTo>
                <a:cubicBezTo>
                  <a:pt x="318" y="236"/>
                  <a:pt x="321" y="238"/>
                  <a:pt x="325" y="238"/>
                </a:cubicBezTo>
                <a:cubicBezTo>
                  <a:pt x="329" y="238"/>
                  <a:pt x="333" y="236"/>
                  <a:pt x="336" y="233"/>
                </a:cubicBezTo>
                <a:cubicBezTo>
                  <a:pt x="338" y="230"/>
                  <a:pt x="339" y="226"/>
                  <a:pt x="339" y="222"/>
                </a:cubicBezTo>
                <a:cubicBezTo>
                  <a:pt x="339" y="218"/>
                  <a:pt x="337" y="215"/>
                  <a:pt x="334" y="212"/>
                </a:cubicBezTo>
                <a:cubicBezTo>
                  <a:pt x="330" y="209"/>
                  <a:pt x="327" y="206"/>
                  <a:pt x="323" y="203"/>
                </a:cubicBezTo>
                <a:close/>
                <a:moveTo>
                  <a:pt x="257" y="316"/>
                </a:moveTo>
                <a:cubicBezTo>
                  <a:pt x="264" y="316"/>
                  <a:pt x="269" y="309"/>
                  <a:pt x="268" y="301"/>
                </a:cubicBezTo>
                <a:cubicBezTo>
                  <a:pt x="268" y="294"/>
                  <a:pt x="267" y="290"/>
                  <a:pt x="266" y="286"/>
                </a:cubicBezTo>
                <a:cubicBezTo>
                  <a:pt x="266" y="284"/>
                  <a:pt x="266" y="282"/>
                  <a:pt x="265" y="280"/>
                </a:cubicBezTo>
                <a:cubicBezTo>
                  <a:pt x="265" y="278"/>
                  <a:pt x="264" y="275"/>
                  <a:pt x="263" y="272"/>
                </a:cubicBezTo>
                <a:cubicBezTo>
                  <a:pt x="261" y="264"/>
                  <a:pt x="257" y="255"/>
                  <a:pt x="253" y="247"/>
                </a:cubicBezTo>
                <a:cubicBezTo>
                  <a:pt x="249" y="238"/>
                  <a:pt x="245" y="230"/>
                  <a:pt x="240" y="223"/>
                </a:cubicBezTo>
                <a:cubicBezTo>
                  <a:pt x="236" y="217"/>
                  <a:pt x="230" y="209"/>
                  <a:pt x="222" y="201"/>
                </a:cubicBezTo>
                <a:cubicBezTo>
                  <a:pt x="220" y="199"/>
                  <a:pt x="216" y="199"/>
                  <a:pt x="214" y="201"/>
                </a:cubicBezTo>
                <a:cubicBezTo>
                  <a:pt x="213" y="202"/>
                  <a:pt x="212" y="203"/>
                  <a:pt x="212" y="205"/>
                </a:cubicBezTo>
                <a:cubicBezTo>
                  <a:pt x="211" y="207"/>
                  <a:pt x="212" y="208"/>
                  <a:pt x="213" y="210"/>
                </a:cubicBezTo>
                <a:cubicBezTo>
                  <a:pt x="217" y="216"/>
                  <a:pt x="221" y="223"/>
                  <a:pt x="225" y="231"/>
                </a:cubicBezTo>
                <a:cubicBezTo>
                  <a:pt x="229" y="238"/>
                  <a:pt x="231" y="246"/>
                  <a:pt x="234" y="254"/>
                </a:cubicBezTo>
                <a:cubicBezTo>
                  <a:pt x="236" y="262"/>
                  <a:pt x="238" y="270"/>
                  <a:pt x="239" y="278"/>
                </a:cubicBezTo>
                <a:cubicBezTo>
                  <a:pt x="240" y="282"/>
                  <a:pt x="240" y="286"/>
                  <a:pt x="241" y="290"/>
                </a:cubicBezTo>
                <a:cubicBezTo>
                  <a:pt x="241" y="294"/>
                  <a:pt x="241" y="303"/>
                  <a:pt x="241" y="304"/>
                </a:cubicBezTo>
                <a:cubicBezTo>
                  <a:pt x="241" y="307"/>
                  <a:pt x="242" y="310"/>
                  <a:pt x="245" y="313"/>
                </a:cubicBezTo>
                <a:cubicBezTo>
                  <a:pt x="247" y="315"/>
                  <a:pt x="251" y="317"/>
                  <a:pt x="255" y="317"/>
                </a:cubicBezTo>
                <a:cubicBezTo>
                  <a:pt x="255" y="317"/>
                  <a:pt x="256" y="317"/>
                  <a:pt x="257" y="316"/>
                </a:cubicBezTo>
                <a:close/>
                <a:moveTo>
                  <a:pt x="78" y="113"/>
                </a:moveTo>
                <a:cubicBezTo>
                  <a:pt x="79" y="113"/>
                  <a:pt x="80" y="113"/>
                  <a:pt x="81" y="113"/>
                </a:cubicBezTo>
                <a:cubicBezTo>
                  <a:pt x="84" y="112"/>
                  <a:pt x="90" y="112"/>
                  <a:pt x="91" y="111"/>
                </a:cubicBezTo>
                <a:cubicBezTo>
                  <a:pt x="95" y="111"/>
                  <a:pt x="99" y="111"/>
                  <a:pt x="103" y="112"/>
                </a:cubicBezTo>
                <a:cubicBezTo>
                  <a:pt x="111" y="113"/>
                  <a:pt x="120" y="115"/>
                  <a:pt x="127" y="118"/>
                </a:cubicBezTo>
                <a:cubicBezTo>
                  <a:pt x="135" y="122"/>
                  <a:pt x="143" y="126"/>
                  <a:pt x="150" y="132"/>
                </a:cubicBezTo>
                <a:cubicBezTo>
                  <a:pt x="158" y="137"/>
                  <a:pt x="164" y="144"/>
                  <a:pt x="168" y="150"/>
                </a:cubicBezTo>
                <a:cubicBezTo>
                  <a:pt x="170" y="152"/>
                  <a:pt x="172" y="153"/>
                  <a:pt x="174" y="153"/>
                </a:cubicBezTo>
                <a:cubicBezTo>
                  <a:pt x="175" y="153"/>
                  <a:pt x="175" y="153"/>
                  <a:pt x="176" y="152"/>
                </a:cubicBezTo>
                <a:cubicBezTo>
                  <a:pt x="178" y="151"/>
                  <a:pt x="179" y="150"/>
                  <a:pt x="179" y="149"/>
                </a:cubicBezTo>
                <a:cubicBezTo>
                  <a:pt x="180" y="147"/>
                  <a:pt x="180" y="145"/>
                  <a:pt x="179" y="144"/>
                </a:cubicBezTo>
                <a:cubicBezTo>
                  <a:pt x="174" y="133"/>
                  <a:pt x="167" y="125"/>
                  <a:pt x="161" y="119"/>
                </a:cubicBezTo>
                <a:cubicBezTo>
                  <a:pt x="154" y="112"/>
                  <a:pt x="146" y="106"/>
                  <a:pt x="137" y="100"/>
                </a:cubicBezTo>
                <a:cubicBezTo>
                  <a:pt x="128" y="94"/>
                  <a:pt x="118" y="90"/>
                  <a:pt x="108" y="88"/>
                </a:cubicBezTo>
                <a:cubicBezTo>
                  <a:pt x="103" y="86"/>
                  <a:pt x="97" y="86"/>
                  <a:pt x="92" y="86"/>
                </a:cubicBezTo>
                <a:cubicBezTo>
                  <a:pt x="89" y="85"/>
                  <a:pt x="87" y="86"/>
                  <a:pt x="8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1" y="86"/>
                  <a:pt x="74" y="85"/>
                  <a:pt x="70" y="86"/>
                </a:cubicBezTo>
                <a:cubicBezTo>
                  <a:pt x="67" y="88"/>
                  <a:pt x="64" y="90"/>
                  <a:pt x="62" y="94"/>
                </a:cubicBezTo>
                <a:cubicBezTo>
                  <a:pt x="61" y="97"/>
                  <a:pt x="61" y="101"/>
                  <a:pt x="62" y="105"/>
                </a:cubicBezTo>
                <a:cubicBezTo>
                  <a:pt x="64" y="111"/>
                  <a:pt x="72" y="113"/>
                  <a:pt x="78" y="113"/>
                </a:cubicBezTo>
                <a:close/>
                <a:moveTo>
                  <a:pt x="171" y="195"/>
                </a:moveTo>
                <a:cubicBezTo>
                  <a:pt x="170" y="192"/>
                  <a:pt x="167" y="189"/>
                  <a:pt x="163" y="189"/>
                </a:cubicBezTo>
                <a:cubicBezTo>
                  <a:pt x="163" y="189"/>
                  <a:pt x="163" y="189"/>
                  <a:pt x="163" y="189"/>
                </a:cubicBezTo>
                <a:cubicBezTo>
                  <a:pt x="153" y="189"/>
                  <a:pt x="144" y="192"/>
                  <a:pt x="133" y="196"/>
                </a:cubicBezTo>
                <a:cubicBezTo>
                  <a:pt x="124" y="200"/>
                  <a:pt x="115" y="205"/>
                  <a:pt x="107" y="212"/>
                </a:cubicBezTo>
                <a:cubicBezTo>
                  <a:pt x="100" y="219"/>
                  <a:pt x="93" y="227"/>
                  <a:pt x="87" y="236"/>
                </a:cubicBezTo>
                <a:cubicBezTo>
                  <a:pt x="85" y="240"/>
                  <a:pt x="82" y="245"/>
                  <a:pt x="80" y="250"/>
                </a:cubicBezTo>
                <a:cubicBezTo>
                  <a:pt x="78" y="254"/>
                  <a:pt x="76" y="259"/>
                  <a:pt x="74" y="265"/>
                </a:cubicBezTo>
                <a:cubicBezTo>
                  <a:pt x="73" y="265"/>
                  <a:pt x="73" y="266"/>
                  <a:pt x="73" y="267"/>
                </a:cubicBezTo>
                <a:cubicBezTo>
                  <a:pt x="73" y="271"/>
                  <a:pt x="73" y="274"/>
                  <a:pt x="76" y="277"/>
                </a:cubicBezTo>
                <a:cubicBezTo>
                  <a:pt x="78" y="281"/>
                  <a:pt x="81" y="283"/>
                  <a:pt x="85" y="283"/>
                </a:cubicBezTo>
                <a:cubicBezTo>
                  <a:pt x="86" y="283"/>
                  <a:pt x="87" y="283"/>
                  <a:pt x="87" y="283"/>
                </a:cubicBezTo>
                <a:cubicBezTo>
                  <a:pt x="95" y="283"/>
                  <a:pt x="100" y="278"/>
                  <a:pt x="102" y="271"/>
                </a:cubicBezTo>
                <a:cubicBezTo>
                  <a:pt x="102" y="268"/>
                  <a:pt x="103" y="264"/>
                  <a:pt x="105" y="260"/>
                </a:cubicBezTo>
                <a:cubicBezTo>
                  <a:pt x="106" y="256"/>
                  <a:pt x="108" y="252"/>
                  <a:pt x="109" y="248"/>
                </a:cubicBezTo>
                <a:cubicBezTo>
                  <a:pt x="113" y="241"/>
                  <a:pt x="117" y="233"/>
                  <a:pt x="122" y="227"/>
                </a:cubicBezTo>
                <a:cubicBezTo>
                  <a:pt x="128" y="221"/>
                  <a:pt x="134" y="215"/>
                  <a:pt x="141" y="211"/>
                </a:cubicBezTo>
                <a:cubicBezTo>
                  <a:pt x="149" y="207"/>
                  <a:pt x="157" y="204"/>
                  <a:pt x="165" y="202"/>
                </a:cubicBezTo>
                <a:cubicBezTo>
                  <a:pt x="168" y="201"/>
                  <a:pt x="171" y="199"/>
                  <a:pt x="171" y="195"/>
                </a:cubicBezTo>
                <a:close/>
                <a:moveTo>
                  <a:pt x="191" y="205"/>
                </a:moveTo>
                <a:cubicBezTo>
                  <a:pt x="187" y="203"/>
                  <a:pt x="183" y="204"/>
                  <a:pt x="181" y="207"/>
                </a:cubicBezTo>
                <a:cubicBezTo>
                  <a:pt x="175" y="217"/>
                  <a:pt x="172" y="225"/>
                  <a:pt x="170" y="233"/>
                </a:cubicBezTo>
                <a:cubicBezTo>
                  <a:pt x="167" y="242"/>
                  <a:pt x="165" y="250"/>
                  <a:pt x="163" y="260"/>
                </a:cubicBezTo>
                <a:cubicBezTo>
                  <a:pt x="161" y="269"/>
                  <a:pt x="160" y="278"/>
                  <a:pt x="160" y="287"/>
                </a:cubicBezTo>
                <a:cubicBezTo>
                  <a:pt x="159" y="292"/>
                  <a:pt x="159" y="297"/>
                  <a:pt x="159" y="301"/>
                </a:cubicBezTo>
                <a:cubicBezTo>
                  <a:pt x="160" y="305"/>
                  <a:pt x="160" y="310"/>
                  <a:pt x="160" y="316"/>
                </a:cubicBezTo>
                <a:cubicBezTo>
                  <a:pt x="161" y="316"/>
                  <a:pt x="161" y="317"/>
                  <a:pt x="161" y="318"/>
                </a:cubicBezTo>
                <a:cubicBezTo>
                  <a:pt x="163" y="324"/>
                  <a:pt x="168" y="328"/>
                  <a:pt x="175" y="328"/>
                </a:cubicBezTo>
                <a:cubicBezTo>
                  <a:pt x="176" y="328"/>
                  <a:pt x="178" y="328"/>
                  <a:pt x="179" y="328"/>
                </a:cubicBezTo>
                <a:cubicBezTo>
                  <a:pt x="186" y="325"/>
                  <a:pt x="191" y="317"/>
                  <a:pt x="189" y="310"/>
                </a:cubicBezTo>
                <a:cubicBezTo>
                  <a:pt x="188" y="306"/>
                  <a:pt x="187" y="301"/>
                  <a:pt x="186" y="299"/>
                </a:cubicBezTo>
                <a:cubicBezTo>
                  <a:pt x="186" y="295"/>
                  <a:pt x="185" y="291"/>
                  <a:pt x="185" y="287"/>
                </a:cubicBezTo>
                <a:cubicBezTo>
                  <a:pt x="184" y="278"/>
                  <a:pt x="184" y="270"/>
                  <a:pt x="184" y="262"/>
                </a:cubicBezTo>
                <a:cubicBezTo>
                  <a:pt x="185" y="253"/>
                  <a:pt x="185" y="245"/>
                  <a:pt x="187" y="237"/>
                </a:cubicBezTo>
                <a:cubicBezTo>
                  <a:pt x="189" y="228"/>
                  <a:pt x="191" y="221"/>
                  <a:pt x="194" y="214"/>
                </a:cubicBezTo>
                <a:cubicBezTo>
                  <a:pt x="195" y="211"/>
                  <a:pt x="194" y="207"/>
                  <a:pt x="191" y="205"/>
                </a:cubicBezTo>
                <a:close/>
                <a:moveTo>
                  <a:pt x="263" y="333"/>
                </a:moveTo>
                <a:cubicBezTo>
                  <a:pt x="261" y="333"/>
                  <a:pt x="260" y="333"/>
                  <a:pt x="258" y="334"/>
                </a:cubicBezTo>
                <a:cubicBezTo>
                  <a:pt x="254" y="335"/>
                  <a:pt x="250" y="338"/>
                  <a:pt x="248" y="342"/>
                </a:cubicBezTo>
                <a:cubicBezTo>
                  <a:pt x="246" y="345"/>
                  <a:pt x="245" y="350"/>
                  <a:pt x="246" y="354"/>
                </a:cubicBezTo>
                <a:cubicBezTo>
                  <a:pt x="248" y="362"/>
                  <a:pt x="255" y="367"/>
                  <a:pt x="262" y="367"/>
                </a:cubicBezTo>
                <a:cubicBezTo>
                  <a:pt x="264" y="367"/>
                  <a:pt x="265" y="366"/>
                  <a:pt x="267" y="366"/>
                </a:cubicBezTo>
                <a:cubicBezTo>
                  <a:pt x="276" y="364"/>
                  <a:pt x="281" y="354"/>
                  <a:pt x="279" y="345"/>
                </a:cubicBezTo>
                <a:cubicBezTo>
                  <a:pt x="277" y="338"/>
                  <a:pt x="270" y="333"/>
                  <a:pt x="263" y="333"/>
                </a:cubicBezTo>
                <a:close/>
                <a:moveTo>
                  <a:pt x="356" y="230"/>
                </a:moveTo>
                <a:cubicBezTo>
                  <a:pt x="347" y="232"/>
                  <a:pt x="341" y="240"/>
                  <a:pt x="343" y="249"/>
                </a:cubicBezTo>
                <a:cubicBezTo>
                  <a:pt x="345" y="257"/>
                  <a:pt x="351" y="263"/>
                  <a:pt x="359" y="263"/>
                </a:cubicBezTo>
                <a:cubicBezTo>
                  <a:pt x="360" y="263"/>
                  <a:pt x="362" y="263"/>
                  <a:pt x="363" y="263"/>
                </a:cubicBezTo>
                <a:cubicBezTo>
                  <a:pt x="367" y="262"/>
                  <a:pt x="371" y="259"/>
                  <a:pt x="373" y="256"/>
                </a:cubicBezTo>
                <a:cubicBezTo>
                  <a:pt x="376" y="252"/>
                  <a:pt x="377" y="247"/>
                  <a:pt x="376" y="243"/>
                </a:cubicBezTo>
                <a:cubicBezTo>
                  <a:pt x="374" y="234"/>
                  <a:pt x="365" y="228"/>
                  <a:pt x="356" y="230"/>
                </a:cubicBezTo>
                <a:close/>
                <a:moveTo>
                  <a:pt x="383" y="114"/>
                </a:moveTo>
                <a:cubicBezTo>
                  <a:pt x="381" y="110"/>
                  <a:pt x="376" y="108"/>
                  <a:pt x="372" y="108"/>
                </a:cubicBezTo>
                <a:cubicBezTo>
                  <a:pt x="363" y="107"/>
                  <a:pt x="355" y="114"/>
                  <a:pt x="354" y="123"/>
                </a:cubicBezTo>
                <a:cubicBezTo>
                  <a:pt x="354" y="128"/>
                  <a:pt x="355" y="132"/>
                  <a:pt x="358" y="136"/>
                </a:cubicBezTo>
                <a:cubicBezTo>
                  <a:pt x="361" y="139"/>
                  <a:pt x="365" y="141"/>
                  <a:pt x="370" y="141"/>
                </a:cubicBezTo>
                <a:cubicBezTo>
                  <a:pt x="370" y="141"/>
                  <a:pt x="370" y="141"/>
                  <a:pt x="371" y="141"/>
                </a:cubicBezTo>
                <a:cubicBezTo>
                  <a:pt x="380" y="141"/>
                  <a:pt x="387" y="134"/>
                  <a:pt x="388" y="126"/>
                </a:cubicBezTo>
                <a:cubicBezTo>
                  <a:pt x="388" y="121"/>
                  <a:pt x="386" y="117"/>
                  <a:pt x="383" y="114"/>
                </a:cubicBezTo>
                <a:close/>
                <a:moveTo>
                  <a:pt x="281" y="35"/>
                </a:moveTo>
                <a:cubicBezTo>
                  <a:pt x="283" y="35"/>
                  <a:pt x="284" y="35"/>
                  <a:pt x="285" y="35"/>
                </a:cubicBezTo>
                <a:cubicBezTo>
                  <a:pt x="294" y="33"/>
                  <a:pt x="300" y="24"/>
                  <a:pt x="298" y="15"/>
                </a:cubicBezTo>
                <a:cubicBezTo>
                  <a:pt x="296" y="6"/>
                  <a:pt x="287" y="0"/>
                  <a:pt x="278" y="2"/>
                </a:cubicBezTo>
                <a:cubicBezTo>
                  <a:pt x="274" y="3"/>
                  <a:pt x="270" y="5"/>
                  <a:pt x="268" y="9"/>
                </a:cubicBezTo>
                <a:cubicBezTo>
                  <a:pt x="265" y="13"/>
                  <a:pt x="264" y="17"/>
                  <a:pt x="265" y="21"/>
                </a:cubicBezTo>
                <a:cubicBezTo>
                  <a:pt x="267" y="29"/>
                  <a:pt x="274" y="35"/>
                  <a:pt x="281" y="35"/>
                </a:cubicBezTo>
                <a:close/>
                <a:moveTo>
                  <a:pt x="32" y="120"/>
                </a:moveTo>
                <a:cubicBezTo>
                  <a:pt x="33" y="120"/>
                  <a:pt x="34" y="120"/>
                  <a:pt x="36" y="119"/>
                </a:cubicBezTo>
                <a:cubicBezTo>
                  <a:pt x="45" y="117"/>
                  <a:pt x="50" y="108"/>
                  <a:pt x="48" y="99"/>
                </a:cubicBezTo>
                <a:cubicBezTo>
                  <a:pt x="46" y="92"/>
                  <a:pt x="40" y="86"/>
                  <a:pt x="32" y="86"/>
                </a:cubicBezTo>
                <a:cubicBezTo>
                  <a:pt x="30" y="86"/>
                  <a:pt x="29" y="86"/>
                  <a:pt x="28" y="87"/>
                </a:cubicBezTo>
                <a:cubicBezTo>
                  <a:pt x="24" y="88"/>
                  <a:pt x="20" y="90"/>
                  <a:pt x="18" y="94"/>
                </a:cubicBezTo>
                <a:cubicBezTo>
                  <a:pt x="15" y="98"/>
                  <a:pt x="14" y="103"/>
                  <a:pt x="16" y="107"/>
                </a:cubicBezTo>
                <a:cubicBezTo>
                  <a:pt x="17" y="114"/>
                  <a:pt x="24" y="120"/>
                  <a:pt x="32" y="120"/>
                </a:cubicBezTo>
                <a:close/>
                <a:moveTo>
                  <a:pt x="71" y="288"/>
                </a:moveTo>
                <a:cubicBezTo>
                  <a:pt x="69" y="288"/>
                  <a:pt x="66" y="289"/>
                  <a:pt x="64" y="290"/>
                </a:cubicBezTo>
                <a:cubicBezTo>
                  <a:pt x="60" y="292"/>
                  <a:pt x="57" y="296"/>
                  <a:pt x="55" y="300"/>
                </a:cubicBezTo>
                <a:cubicBezTo>
                  <a:pt x="54" y="304"/>
                  <a:pt x="54" y="309"/>
                  <a:pt x="56" y="313"/>
                </a:cubicBezTo>
                <a:cubicBezTo>
                  <a:pt x="59" y="318"/>
                  <a:pt x="65" y="322"/>
                  <a:pt x="71" y="322"/>
                </a:cubicBezTo>
                <a:cubicBezTo>
                  <a:pt x="74" y="322"/>
                  <a:pt x="76" y="321"/>
                  <a:pt x="79" y="320"/>
                </a:cubicBezTo>
                <a:cubicBezTo>
                  <a:pt x="83" y="318"/>
                  <a:pt x="86" y="315"/>
                  <a:pt x="87" y="311"/>
                </a:cubicBezTo>
                <a:cubicBezTo>
                  <a:pt x="89" y="306"/>
                  <a:pt x="88" y="302"/>
                  <a:pt x="86" y="298"/>
                </a:cubicBezTo>
                <a:cubicBezTo>
                  <a:pt x="84" y="292"/>
                  <a:pt x="78" y="288"/>
                  <a:pt x="71" y="288"/>
                </a:cubicBezTo>
                <a:close/>
                <a:moveTo>
                  <a:pt x="170" y="341"/>
                </a:moveTo>
                <a:cubicBezTo>
                  <a:pt x="168" y="341"/>
                  <a:pt x="167" y="341"/>
                  <a:pt x="166" y="342"/>
                </a:cubicBezTo>
                <a:cubicBezTo>
                  <a:pt x="157" y="344"/>
                  <a:pt x="151" y="353"/>
                  <a:pt x="154" y="362"/>
                </a:cubicBezTo>
                <a:cubicBezTo>
                  <a:pt x="156" y="369"/>
                  <a:pt x="162" y="374"/>
                  <a:pt x="170" y="374"/>
                </a:cubicBezTo>
                <a:cubicBezTo>
                  <a:pt x="171" y="374"/>
                  <a:pt x="173" y="374"/>
                  <a:pt x="174" y="374"/>
                </a:cubicBezTo>
                <a:cubicBezTo>
                  <a:pt x="179" y="373"/>
                  <a:pt x="182" y="370"/>
                  <a:pt x="184" y="366"/>
                </a:cubicBezTo>
                <a:cubicBezTo>
                  <a:pt x="187" y="362"/>
                  <a:pt x="187" y="358"/>
                  <a:pt x="186" y="353"/>
                </a:cubicBezTo>
                <a:cubicBezTo>
                  <a:pt x="184" y="346"/>
                  <a:pt x="177" y="341"/>
                  <a:pt x="170" y="341"/>
                </a:cubicBezTo>
                <a:close/>
                <a:moveTo>
                  <a:pt x="65" y="193"/>
                </a:moveTo>
                <a:cubicBezTo>
                  <a:pt x="65" y="193"/>
                  <a:pt x="66" y="191"/>
                  <a:pt x="68" y="190"/>
                </a:cubicBezTo>
                <a:cubicBezTo>
                  <a:pt x="69" y="188"/>
                  <a:pt x="71" y="187"/>
                  <a:pt x="72" y="186"/>
                </a:cubicBezTo>
                <a:cubicBezTo>
                  <a:pt x="75" y="183"/>
                  <a:pt x="79" y="181"/>
                  <a:pt x="82" y="179"/>
                </a:cubicBezTo>
                <a:cubicBezTo>
                  <a:pt x="89" y="175"/>
                  <a:pt x="97" y="172"/>
                  <a:pt x="105" y="170"/>
                </a:cubicBezTo>
                <a:cubicBezTo>
                  <a:pt x="113" y="169"/>
                  <a:pt x="122" y="168"/>
                  <a:pt x="130" y="168"/>
                </a:cubicBezTo>
                <a:cubicBezTo>
                  <a:pt x="131" y="168"/>
                  <a:pt x="131" y="168"/>
                  <a:pt x="131" y="168"/>
                </a:cubicBezTo>
                <a:cubicBezTo>
                  <a:pt x="141" y="168"/>
                  <a:pt x="150" y="169"/>
                  <a:pt x="157" y="172"/>
                </a:cubicBezTo>
                <a:cubicBezTo>
                  <a:pt x="160" y="173"/>
                  <a:pt x="163" y="171"/>
                  <a:pt x="165" y="169"/>
                </a:cubicBezTo>
                <a:cubicBezTo>
                  <a:pt x="167" y="166"/>
                  <a:pt x="165" y="162"/>
                  <a:pt x="162" y="160"/>
                </a:cubicBezTo>
                <a:cubicBezTo>
                  <a:pt x="152" y="154"/>
                  <a:pt x="142" y="152"/>
                  <a:pt x="133" y="151"/>
                </a:cubicBezTo>
                <a:cubicBezTo>
                  <a:pt x="123" y="149"/>
                  <a:pt x="113" y="149"/>
                  <a:pt x="102" y="150"/>
                </a:cubicBezTo>
                <a:cubicBezTo>
                  <a:pt x="92" y="150"/>
                  <a:pt x="81" y="153"/>
                  <a:pt x="71" y="157"/>
                </a:cubicBezTo>
                <a:cubicBezTo>
                  <a:pt x="66" y="159"/>
                  <a:pt x="61" y="161"/>
                  <a:pt x="57" y="164"/>
                </a:cubicBezTo>
                <a:cubicBezTo>
                  <a:pt x="54" y="165"/>
                  <a:pt x="52" y="167"/>
                  <a:pt x="50" y="169"/>
                </a:cubicBezTo>
                <a:cubicBezTo>
                  <a:pt x="47" y="171"/>
                  <a:pt x="45" y="172"/>
                  <a:pt x="43" y="175"/>
                </a:cubicBezTo>
                <a:cubicBezTo>
                  <a:pt x="42" y="175"/>
                  <a:pt x="42" y="175"/>
                  <a:pt x="42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6" y="184"/>
                  <a:pt x="38" y="193"/>
                  <a:pt x="45" y="198"/>
                </a:cubicBezTo>
                <a:cubicBezTo>
                  <a:pt x="47" y="199"/>
                  <a:pt x="50" y="200"/>
                  <a:pt x="52" y="200"/>
                </a:cubicBezTo>
                <a:cubicBezTo>
                  <a:pt x="57" y="200"/>
                  <a:pt x="62" y="197"/>
                  <a:pt x="65" y="193"/>
                </a:cubicBezTo>
                <a:close/>
                <a:moveTo>
                  <a:pt x="6" y="203"/>
                </a:moveTo>
                <a:cubicBezTo>
                  <a:pt x="0" y="210"/>
                  <a:pt x="1" y="221"/>
                  <a:pt x="8" y="227"/>
                </a:cubicBezTo>
                <a:cubicBezTo>
                  <a:pt x="11" y="229"/>
                  <a:pt x="15" y="231"/>
                  <a:pt x="19" y="231"/>
                </a:cubicBezTo>
                <a:cubicBezTo>
                  <a:pt x="24" y="231"/>
                  <a:pt x="29" y="229"/>
                  <a:pt x="32" y="225"/>
                </a:cubicBezTo>
                <a:cubicBezTo>
                  <a:pt x="38" y="218"/>
                  <a:pt x="37" y="207"/>
                  <a:pt x="30" y="201"/>
                </a:cubicBezTo>
                <a:cubicBezTo>
                  <a:pt x="23" y="196"/>
                  <a:pt x="12" y="197"/>
                  <a:pt x="6" y="203"/>
                </a:cubicBezTo>
                <a:close/>
              </a:path>
            </a:pathLst>
          </a:custGeom>
          <a:solidFill>
            <a:srgbClr val="FCD116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914192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" name="Explosion 1 2"/>
          <p:cNvSpPr/>
          <p:nvPr/>
        </p:nvSpPr>
        <p:spPr bwMode="auto">
          <a:xfrm>
            <a:off x="8269854" y="2610610"/>
            <a:ext cx="3599705" cy="3599705"/>
          </a:xfrm>
          <a:prstGeom prst="irregularSeal1">
            <a:avLst/>
          </a:prstGeom>
          <a:solidFill>
            <a:srgbClr val="FFF1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Explosion 1 4"/>
          <p:cNvSpPr/>
          <p:nvPr/>
        </p:nvSpPr>
        <p:spPr bwMode="auto">
          <a:xfrm rot="9900000">
            <a:off x="8713831" y="2986092"/>
            <a:ext cx="2647030" cy="2647030"/>
          </a:xfrm>
          <a:prstGeom prst="irregularSeal1">
            <a:avLst/>
          </a:prstGeom>
          <a:solidFill>
            <a:srgbClr val="FFB9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xplosion 1 5"/>
          <p:cNvSpPr/>
          <p:nvPr/>
        </p:nvSpPr>
        <p:spPr bwMode="auto">
          <a:xfrm rot="5400000">
            <a:off x="9233043" y="3473801"/>
            <a:ext cx="1878949" cy="1878949"/>
          </a:xfrm>
          <a:prstGeom prst="irregularSeal1">
            <a:avLst/>
          </a:prstGeom>
          <a:solidFill>
            <a:srgbClr val="DC3C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8" r="47790"/>
          <a:stretch/>
        </p:blipFill>
        <p:spPr>
          <a:xfrm>
            <a:off x="3301975" y="2168603"/>
            <a:ext cx="644823" cy="3936215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174288" y="4031266"/>
            <a:ext cx="751236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0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b="1" dirty="0">
                <a:gradFill>
                  <a:gsLst>
                    <a:gs pos="2917">
                      <a:srgbClr val="000000">
                        <a:lumMod val="50000"/>
                      </a:srgbClr>
                    </a:gs>
                    <a:gs pos="30000">
                      <a:srgbClr val="000000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DEV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1812197" y="3944878"/>
            <a:ext cx="642246" cy="662752"/>
            <a:chOff x="2131981" y="4023484"/>
            <a:chExt cx="655124" cy="676042"/>
          </a:xfrm>
        </p:grpSpPr>
        <p:sp>
          <p:nvSpPr>
            <p:cNvPr id="33" name="Freeform 32"/>
            <p:cNvSpPr/>
            <p:nvPr/>
          </p:nvSpPr>
          <p:spPr bwMode="auto">
            <a:xfrm>
              <a:off x="2150521" y="4053569"/>
              <a:ext cx="615863" cy="596815"/>
            </a:xfrm>
            <a:custGeom>
              <a:avLst/>
              <a:gdLst>
                <a:gd name="connsiteX0" fmla="*/ 0 w 615950"/>
                <a:gd name="connsiteY0" fmla="*/ 400050 h 596900"/>
                <a:gd name="connsiteX1" fmla="*/ 25400 w 615950"/>
                <a:gd name="connsiteY1" fmla="*/ 101600 h 596900"/>
                <a:gd name="connsiteX2" fmla="*/ 336550 w 615950"/>
                <a:gd name="connsiteY2" fmla="*/ 0 h 596900"/>
                <a:gd name="connsiteX3" fmla="*/ 615950 w 615950"/>
                <a:gd name="connsiteY3" fmla="*/ 209550 h 596900"/>
                <a:gd name="connsiteX4" fmla="*/ 590550 w 615950"/>
                <a:gd name="connsiteY4" fmla="*/ 469900 h 596900"/>
                <a:gd name="connsiteX5" fmla="*/ 228600 w 615950"/>
                <a:gd name="connsiteY5" fmla="*/ 596900 h 596900"/>
                <a:gd name="connsiteX6" fmla="*/ 0 w 615950"/>
                <a:gd name="connsiteY6" fmla="*/ 40005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50" h="596900">
                  <a:moveTo>
                    <a:pt x="0" y="400050"/>
                  </a:moveTo>
                  <a:lnTo>
                    <a:pt x="25400" y="101600"/>
                  </a:lnTo>
                  <a:lnTo>
                    <a:pt x="336550" y="0"/>
                  </a:lnTo>
                  <a:lnTo>
                    <a:pt x="615950" y="209550"/>
                  </a:lnTo>
                  <a:lnTo>
                    <a:pt x="590550" y="469900"/>
                  </a:lnTo>
                  <a:lnTo>
                    <a:pt x="228600" y="596900"/>
                  </a:lnTo>
                  <a:lnTo>
                    <a:pt x="0" y="40005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 57"/>
            <p:cNvSpPr>
              <a:spLocks noEditPoints="1"/>
            </p:cNvSpPr>
            <p:nvPr/>
          </p:nvSpPr>
          <p:spPr bwMode="auto">
            <a:xfrm>
              <a:off x="2131981" y="4023484"/>
              <a:ext cx="655124" cy="676042"/>
            </a:xfrm>
            <a:custGeom>
              <a:avLst/>
              <a:gdLst>
                <a:gd name="T0" fmla="*/ 364 w 371"/>
                <a:gd name="T1" fmla="*/ 103 h 383"/>
                <a:gd name="T2" fmla="*/ 216 w 371"/>
                <a:gd name="T3" fmla="*/ 3 h 383"/>
                <a:gd name="T4" fmla="*/ 203 w 371"/>
                <a:gd name="T5" fmla="*/ 1 h 383"/>
                <a:gd name="T6" fmla="*/ 13 w 371"/>
                <a:gd name="T7" fmla="*/ 50 h 383"/>
                <a:gd name="T8" fmla="*/ 0 w 371"/>
                <a:gd name="T9" fmla="*/ 66 h 383"/>
                <a:gd name="T10" fmla="*/ 0 w 371"/>
                <a:gd name="T11" fmla="*/ 243 h 383"/>
                <a:gd name="T12" fmla="*/ 5 w 371"/>
                <a:gd name="T13" fmla="*/ 255 h 383"/>
                <a:gd name="T14" fmla="*/ 125 w 371"/>
                <a:gd name="T15" fmla="*/ 379 h 383"/>
                <a:gd name="T16" fmla="*/ 137 w 371"/>
                <a:gd name="T17" fmla="*/ 383 h 383"/>
                <a:gd name="T18" fmla="*/ 142 w 371"/>
                <a:gd name="T19" fmla="*/ 383 h 383"/>
                <a:gd name="T20" fmla="*/ 351 w 371"/>
                <a:gd name="T21" fmla="*/ 310 h 383"/>
                <a:gd name="T22" fmla="*/ 362 w 371"/>
                <a:gd name="T23" fmla="*/ 296 h 383"/>
                <a:gd name="T24" fmla="*/ 371 w 371"/>
                <a:gd name="T25" fmla="*/ 117 h 383"/>
                <a:gd name="T26" fmla="*/ 364 w 371"/>
                <a:gd name="T27" fmla="*/ 103 h 383"/>
                <a:gd name="T28" fmla="*/ 204 w 371"/>
                <a:gd name="T29" fmla="*/ 34 h 383"/>
                <a:gd name="T30" fmla="*/ 321 w 371"/>
                <a:gd name="T31" fmla="*/ 113 h 383"/>
                <a:gd name="T32" fmla="*/ 251 w 371"/>
                <a:gd name="T33" fmla="*/ 134 h 383"/>
                <a:gd name="T34" fmla="*/ 139 w 371"/>
                <a:gd name="T35" fmla="*/ 51 h 383"/>
                <a:gd name="T36" fmla="*/ 204 w 371"/>
                <a:gd name="T37" fmla="*/ 34 h 383"/>
                <a:gd name="T38" fmla="*/ 143 w 371"/>
                <a:gd name="T39" fmla="*/ 167 h 383"/>
                <a:gd name="T40" fmla="*/ 42 w 371"/>
                <a:gd name="T41" fmla="*/ 76 h 383"/>
                <a:gd name="T42" fmla="*/ 113 w 371"/>
                <a:gd name="T43" fmla="*/ 58 h 383"/>
                <a:gd name="T44" fmla="*/ 225 w 371"/>
                <a:gd name="T45" fmla="*/ 142 h 383"/>
                <a:gd name="T46" fmla="*/ 143 w 371"/>
                <a:gd name="T47" fmla="*/ 167 h 383"/>
                <a:gd name="T48" fmla="*/ 33 w 371"/>
                <a:gd name="T49" fmla="*/ 237 h 383"/>
                <a:gd name="T50" fmla="*/ 33 w 371"/>
                <a:gd name="T51" fmla="*/ 96 h 383"/>
                <a:gd name="T52" fmla="*/ 130 w 371"/>
                <a:gd name="T53" fmla="*/ 184 h 383"/>
                <a:gd name="T54" fmla="*/ 130 w 371"/>
                <a:gd name="T55" fmla="*/ 338 h 383"/>
                <a:gd name="T56" fmla="*/ 33 w 371"/>
                <a:gd name="T57" fmla="*/ 237 h 383"/>
                <a:gd name="T58" fmla="*/ 152 w 371"/>
                <a:gd name="T59" fmla="*/ 345 h 383"/>
                <a:gd name="T60" fmla="*/ 152 w 371"/>
                <a:gd name="T61" fmla="*/ 187 h 383"/>
                <a:gd name="T62" fmla="*/ 338 w 371"/>
                <a:gd name="T63" fmla="*/ 130 h 383"/>
                <a:gd name="T64" fmla="*/ 330 w 371"/>
                <a:gd name="T65" fmla="*/ 283 h 383"/>
                <a:gd name="T66" fmla="*/ 152 w 371"/>
                <a:gd name="T67" fmla="*/ 34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1" h="383">
                  <a:moveTo>
                    <a:pt x="364" y="103"/>
                  </a:moveTo>
                  <a:cubicBezTo>
                    <a:pt x="216" y="3"/>
                    <a:pt x="216" y="3"/>
                    <a:pt x="216" y="3"/>
                  </a:cubicBezTo>
                  <a:cubicBezTo>
                    <a:pt x="213" y="1"/>
                    <a:pt x="208" y="0"/>
                    <a:pt x="203" y="1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5" y="52"/>
                    <a:pt x="0" y="58"/>
                    <a:pt x="0" y="66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0" y="248"/>
                    <a:pt x="2" y="252"/>
                    <a:pt x="5" y="255"/>
                  </a:cubicBezTo>
                  <a:cubicBezTo>
                    <a:pt x="125" y="379"/>
                    <a:pt x="125" y="379"/>
                    <a:pt x="125" y="379"/>
                  </a:cubicBezTo>
                  <a:cubicBezTo>
                    <a:pt x="128" y="382"/>
                    <a:pt x="132" y="383"/>
                    <a:pt x="137" y="383"/>
                  </a:cubicBezTo>
                  <a:cubicBezTo>
                    <a:pt x="138" y="383"/>
                    <a:pt x="140" y="383"/>
                    <a:pt x="142" y="383"/>
                  </a:cubicBezTo>
                  <a:cubicBezTo>
                    <a:pt x="351" y="310"/>
                    <a:pt x="351" y="310"/>
                    <a:pt x="351" y="310"/>
                  </a:cubicBezTo>
                  <a:cubicBezTo>
                    <a:pt x="357" y="308"/>
                    <a:pt x="362" y="302"/>
                    <a:pt x="362" y="296"/>
                  </a:cubicBezTo>
                  <a:cubicBezTo>
                    <a:pt x="371" y="117"/>
                    <a:pt x="371" y="117"/>
                    <a:pt x="371" y="117"/>
                  </a:cubicBezTo>
                  <a:cubicBezTo>
                    <a:pt x="371" y="112"/>
                    <a:pt x="369" y="106"/>
                    <a:pt x="364" y="103"/>
                  </a:cubicBezTo>
                  <a:close/>
                  <a:moveTo>
                    <a:pt x="204" y="34"/>
                  </a:moveTo>
                  <a:cubicBezTo>
                    <a:pt x="321" y="113"/>
                    <a:pt x="321" y="113"/>
                    <a:pt x="321" y="113"/>
                  </a:cubicBezTo>
                  <a:cubicBezTo>
                    <a:pt x="251" y="134"/>
                    <a:pt x="251" y="134"/>
                    <a:pt x="251" y="134"/>
                  </a:cubicBezTo>
                  <a:cubicBezTo>
                    <a:pt x="139" y="51"/>
                    <a:pt x="139" y="51"/>
                    <a:pt x="139" y="51"/>
                  </a:cubicBezTo>
                  <a:lnTo>
                    <a:pt x="204" y="34"/>
                  </a:lnTo>
                  <a:close/>
                  <a:moveTo>
                    <a:pt x="143" y="167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225" y="142"/>
                    <a:pt x="225" y="142"/>
                    <a:pt x="225" y="142"/>
                  </a:cubicBezTo>
                  <a:lnTo>
                    <a:pt x="143" y="167"/>
                  </a:lnTo>
                  <a:close/>
                  <a:moveTo>
                    <a:pt x="33" y="237"/>
                  </a:moveTo>
                  <a:cubicBezTo>
                    <a:pt x="33" y="96"/>
                    <a:pt x="33" y="96"/>
                    <a:pt x="33" y="96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130" y="338"/>
                    <a:pt x="130" y="338"/>
                    <a:pt x="130" y="338"/>
                  </a:cubicBezTo>
                  <a:lnTo>
                    <a:pt x="33" y="237"/>
                  </a:lnTo>
                  <a:close/>
                  <a:moveTo>
                    <a:pt x="152" y="345"/>
                  </a:moveTo>
                  <a:cubicBezTo>
                    <a:pt x="152" y="187"/>
                    <a:pt x="152" y="187"/>
                    <a:pt x="152" y="187"/>
                  </a:cubicBezTo>
                  <a:cubicBezTo>
                    <a:pt x="338" y="130"/>
                    <a:pt x="338" y="130"/>
                    <a:pt x="338" y="130"/>
                  </a:cubicBezTo>
                  <a:cubicBezTo>
                    <a:pt x="330" y="283"/>
                    <a:pt x="330" y="283"/>
                    <a:pt x="330" y="283"/>
                  </a:cubicBezTo>
                  <a:lnTo>
                    <a:pt x="152" y="345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003">
                <a:defRPr/>
              </a:pPr>
              <a:endParaRPr lang="en-US" sz="1667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4938977" y="4067049"/>
            <a:ext cx="751802" cy="50690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098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8" b="1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OPS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105AF0-2B09-4B41-B575-223FF7707067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2651532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628E-6 2.00182E-6 C 0.00485 -0.13595 0.0374 -0.41648 0.12216 -0.40627 C 0.20475 -0.4074 0.22351 -0.15933 0.22185 0.00885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3" y="-19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1616E-6 -3.6768E-7 L -0.01302 0.03336 L -0.00996 0.04017 L 0.00268 0.05197 L 0.00332 0.06082 L 0.00038 0.07557 L -0.00383 0.08919 " pathEditMode="relative" ptsTypes="AAAAAAA">
                                      <p:cBhvr>
                                        <p:cTn id="25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1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7" presetClass="emph" presetSubtype="0" repeatCount="10000" fill="remove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1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2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3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23" y="2657462"/>
            <a:ext cx="1683060" cy="15215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68" y="2677614"/>
            <a:ext cx="1736628" cy="157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350" y="3605455"/>
            <a:ext cx="243707" cy="20053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79" y="1379456"/>
            <a:ext cx="4360739" cy="436090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99539" y="1573278"/>
            <a:ext cx="808722" cy="461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04">
              <a:defRPr/>
            </a:pPr>
            <a:r>
              <a:rPr lang="en-US" sz="2352" kern="0" dirty="0">
                <a:solidFill>
                  <a:srgbClr val="404040">
                    <a:lumMod val="60000"/>
                    <a:lumOff val="40000"/>
                  </a:srgbClr>
                </a:solidFill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7507" y="1316913"/>
            <a:ext cx="598156" cy="98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04">
              <a:defRPr/>
            </a:pPr>
            <a:r>
              <a:rPr lang="en-US" sz="5684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49740" y="1481446"/>
            <a:ext cx="2325507" cy="461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04">
              <a:defRPr/>
            </a:pPr>
            <a:r>
              <a:rPr lang="en-US" sz="2352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90550" y="5409469"/>
            <a:ext cx="1186226" cy="461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04">
              <a:defRPr/>
            </a:pPr>
            <a:r>
              <a:rPr lang="en-US" sz="2352" kern="0" dirty="0">
                <a:solidFill>
                  <a:srgbClr val="505050">
                    <a:lumMod val="75000"/>
                    <a:lumOff val="25000"/>
                  </a:srgbClr>
                </a:solidFill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46815" y="5469789"/>
            <a:ext cx="2097557" cy="45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04">
              <a:defRPr/>
            </a:pPr>
            <a:r>
              <a:rPr lang="en-US" sz="2352" kern="0" dirty="0">
                <a:solidFill>
                  <a:srgbClr val="FFFFFF">
                    <a:lumMod val="50000"/>
                  </a:srgbClr>
                </a:solidFill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64184" y="5213426"/>
            <a:ext cx="598156" cy="98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04">
              <a:defRPr/>
            </a:pPr>
            <a:r>
              <a:rPr lang="en-US" sz="5684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9279" y="3352233"/>
            <a:ext cx="2049128" cy="38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430">
              <a:lnSpc>
                <a:spcPct val="90000"/>
              </a:lnSpc>
              <a:defRPr/>
            </a:pPr>
            <a:r>
              <a:rPr lang="en-US" sz="2744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1183" y="3352233"/>
            <a:ext cx="1692467" cy="38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430">
              <a:lnSpc>
                <a:spcPct val="90000"/>
              </a:lnSpc>
              <a:defRPr/>
            </a:pPr>
            <a:r>
              <a:rPr lang="en-US" sz="2744" dirty="0">
                <a:solidFill>
                  <a:srgbClr val="81818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216" name="Title 18"/>
          <p:cNvSpPr txBox="1">
            <a:spLocks/>
          </p:cNvSpPr>
          <p:nvPr/>
        </p:nvSpPr>
        <p:spPr>
          <a:xfrm>
            <a:off x="271272" y="292810"/>
            <a:ext cx="11651152" cy="899176"/>
          </a:xfrm>
          <a:prstGeom prst="rect">
            <a:avLst/>
          </a:prstGeom>
          <a:ln>
            <a:noFill/>
          </a:ln>
        </p:spPr>
        <p:txBody>
          <a:bodyPr vert="horz" wrap="square" lIns="143371" tIns="89606" rIns="143371" bIns="89606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pc="-100" dirty="0">
                <a:gradFill>
                  <a:gsLst>
                    <a:gs pos="125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rPr>
              <a:t>Process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49792" y="1225083"/>
            <a:ext cx="598156" cy="98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04">
              <a:defRPr/>
            </a:pPr>
            <a:r>
              <a:rPr lang="en-US" sz="5684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29006" y="5147196"/>
            <a:ext cx="598156" cy="98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004">
              <a:defRPr/>
            </a:pPr>
            <a:r>
              <a:rPr lang="en-US" sz="5684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4" name="Freeform 8"/>
          <p:cNvSpPr>
            <a:spLocks/>
          </p:cNvSpPr>
          <p:nvPr/>
        </p:nvSpPr>
        <p:spPr bwMode="auto">
          <a:xfrm>
            <a:off x="3690966" y="1300716"/>
            <a:ext cx="2258829" cy="2258829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defTabSz="914004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6" name="Freeform 10"/>
          <p:cNvSpPr>
            <a:spLocks/>
          </p:cNvSpPr>
          <p:nvPr/>
        </p:nvSpPr>
        <p:spPr bwMode="auto">
          <a:xfrm>
            <a:off x="3690966" y="3559544"/>
            <a:ext cx="2258829" cy="2260385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defTabSz="914004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>
            <a:off x="5949794" y="1300716"/>
            <a:ext cx="2258829" cy="2258829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defTabSz="914004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3" name="Freeform 7"/>
          <p:cNvSpPr>
            <a:spLocks/>
          </p:cNvSpPr>
          <p:nvPr/>
        </p:nvSpPr>
        <p:spPr bwMode="auto">
          <a:xfrm>
            <a:off x="3690966" y="1300716"/>
            <a:ext cx="2258829" cy="2258829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defTabSz="914004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5" name="Freeform 9"/>
          <p:cNvSpPr>
            <a:spLocks/>
          </p:cNvSpPr>
          <p:nvPr/>
        </p:nvSpPr>
        <p:spPr bwMode="auto">
          <a:xfrm>
            <a:off x="3690966" y="3559544"/>
            <a:ext cx="2258829" cy="2260385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defTabSz="914004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7" name="Freeform 11"/>
          <p:cNvSpPr>
            <a:spLocks/>
          </p:cNvSpPr>
          <p:nvPr/>
        </p:nvSpPr>
        <p:spPr bwMode="auto">
          <a:xfrm>
            <a:off x="5949794" y="3559544"/>
            <a:ext cx="2258829" cy="2260385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defTabSz="914004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9" name="Freeform 14"/>
          <p:cNvSpPr>
            <a:spLocks/>
          </p:cNvSpPr>
          <p:nvPr/>
        </p:nvSpPr>
        <p:spPr bwMode="auto">
          <a:xfrm>
            <a:off x="5949794" y="1300716"/>
            <a:ext cx="2258829" cy="2258829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pPr defTabSz="914004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C7626F-F0FD-3D4C-8848-F40DB2D20A64}"/>
              </a:ext>
            </a:extLst>
          </p:cNvPr>
          <p:cNvSpPr txBox="1"/>
          <p:nvPr/>
        </p:nvSpPr>
        <p:spPr>
          <a:xfrm>
            <a:off x="0" y="6412005"/>
            <a:ext cx="129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@zdeptawa</a:t>
            </a:r>
          </a:p>
        </p:txBody>
      </p:sp>
    </p:spTree>
    <p:extLst>
      <p:ext uri="{BB962C8B-B14F-4D97-AF65-F5344CB8AC3E}">
        <p14:creationId xmlns:p14="http://schemas.microsoft.com/office/powerpoint/2010/main" val="388917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5" grpId="0"/>
      <p:bldP spid="37" grpId="0"/>
      <p:bldP spid="38" grpId="0"/>
      <p:bldP spid="31" grpId="0"/>
      <p:bldP spid="36" grpId="0"/>
      <p:bldP spid="48" grpId="0" animBg="1"/>
      <p:bldP spid="43" grpId="0" animBg="1"/>
      <p:bldP spid="45" grpId="0" animBg="1"/>
      <p:bldP spid="47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5343</TotalTime>
  <Words>407</Words>
  <Application>Microsoft Macintosh PowerPoint</Application>
  <PresentationFormat>Widescreen</PresentationFormat>
  <Paragraphs>115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MS PGothic</vt:lpstr>
      <vt:lpstr>Arial</vt:lpstr>
      <vt:lpstr>Bodoni MT</vt:lpstr>
      <vt:lpstr>Bodoni Std Bold Italic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Tw Cen MT</vt:lpstr>
      <vt:lpstr>Wingdings</vt:lpstr>
      <vt:lpstr>Dotnet_Template</vt:lpstr>
      <vt:lpstr>Office Theme</vt:lpstr>
      <vt:lpstr>PowerPoint Presentation</vt:lpstr>
      <vt:lpstr>DevOps For .NET Core Devs</vt:lpstr>
      <vt:lpstr>PowerPoint Presentation</vt:lpstr>
      <vt:lpstr> </vt:lpstr>
      <vt:lpstr>Why is DevOps Important?</vt:lpstr>
      <vt:lpstr>High Performance DevOps Companies Achieve…</vt:lpstr>
      <vt:lpstr>DevOps: the three stage conversation</vt:lpstr>
      <vt:lpstr>People</vt:lpstr>
      <vt:lpstr>PowerPoint Presentation</vt:lpstr>
      <vt:lpstr> </vt:lpstr>
      <vt:lpstr>Introducing Azure DevOps</vt:lpstr>
      <vt:lpstr>     Azure DevOps    +          Azure</vt:lpstr>
      <vt:lpstr>Connect With Me</vt:lpstr>
      <vt:lpstr>Azure DevOps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Zachary Deptawa</cp:lastModifiedBy>
  <cp:revision>55</cp:revision>
  <dcterms:created xsi:type="dcterms:W3CDTF">2018-01-09T22:22:16Z</dcterms:created>
  <dcterms:modified xsi:type="dcterms:W3CDTF">2019-09-24T18:00:27Z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